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71" r:id="rId4"/>
    <p:sldId id="269" r:id="rId5"/>
    <p:sldId id="258" r:id="rId6"/>
    <p:sldId id="259" r:id="rId7"/>
    <p:sldId id="260" r:id="rId8"/>
    <p:sldId id="261" r:id="rId9"/>
    <p:sldId id="262" r:id="rId10"/>
    <p:sldId id="265" r:id="rId11"/>
    <p:sldId id="273" r:id="rId12"/>
    <p:sldId id="274" r:id="rId13"/>
    <p:sldId id="281" r:id="rId14"/>
    <p:sldId id="276" r:id="rId15"/>
    <p:sldId id="277" r:id="rId16"/>
    <p:sldId id="278" r:id="rId17"/>
    <p:sldId id="279" r:id="rId18"/>
    <p:sldId id="282" r:id="rId19"/>
    <p:sldId id="283" r:id="rId20"/>
    <p:sldId id="275" r:id="rId21"/>
    <p:sldId id="284" r:id="rId22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170" y="-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Ручная</c:v>
                </c:pt>
                <c:pt idx="1">
                  <c:v>Робоспиннер1</c:v>
                </c:pt>
                <c:pt idx="2">
                  <c:v>Робоспиннер2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Ручная</c:v>
                </c:pt>
                <c:pt idx="1">
                  <c:v>Робоспиннер1</c:v>
                </c:pt>
                <c:pt idx="2">
                  <c:v>Робоспиннер2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Ручная</c:v>
                </c:pt>
                <c:pt idx="1">
                  <c:v>Робоспиннер1</c:v>
                </c:pt>
                <c:pt idx="2">
                  <c:v>Робоспиннер2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4554240"/>
        <c:axId val="124556032"/>
        <c:axId val="0"/>
      </c:bar3DChart>
      <c:catAx>
        <c:axId val="12455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4556032"/>
        <c:crosses val="autoZero"/>
        <c:auto val="1"/>
        <c:lblAlgn val="ctr"/>
        <c:lblOffset val="100"/>
        <c:noMultiLvlLbl val="0"/>
      </c:catAx>
      <c:valAx>
        <c:axId val="1245560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455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6D46A4-228B-4286-B7AB-9C3B1A876C53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6A6B12-0E69-418E-969D-103CA92FF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327150" eaLnBrk="1" hangingPunct="1">
              <a:spcBef>
                <a:spcPct val="0"/>
              </a:spcBef>
            </a:pPr>
            <a:r>
              <a:rPr lang="ru-RU" sz="1700" smtClean="0"/>
              <a:t>Использование программируемого производства,  </a:t>
            </a:r>
            <a:r>
              <a:rPr lang="ru-RU" sz="1700" smtClean="0">
                <a:solidFill>
                  <a:srgbClr val="333F50"/>
                </a:solidFill>
              </a:rPr>
              <a:t>Используя компьютерные модели их самих, зрители станут участниками кинофильмов, помещая себя прямо в ход событий самого фильма,   </a:t>
            </a:r>
            <a:r>
              <a:rPr lang="ru-RU" sz="1700" smtClean="0"/>
              <a:t>медицинские нанороботы сделают человека не просто нестареющим и неболеющими,  Практически весь физический труд будет автоматизирован</a:t>
            </a:r>
          </a:p>
          <a:p>
            <a:pPr algn="ctr" defTabSz="1327150" eaLnBrk="1" hangingPunct="1">
              <a:spcBef>
                <a:spcPct val="0"/>
              </a:spcBef>
            </a:pPr>
            <a:r>
              <a:rPr lang="ru-RU" sz="1700" smtClean="0"/>
              <a:t>Появление роботов окажет огромное влияние на экономику. Физический труд человека станет ненужным во многих областях.  Роботы в медицине, робохирурги</a:t>
            </a:r>
          </a:p>
          <a:p>
            <a:pPr algn="ctr" defTabSz="1327150" eaLnBrk="1" hangingPunct="1">
              <a:spcBef>
                <a:spcPct val="0"/>
              </a:spcBef>
            </a:pPr>
            <a:r>
              <a:rPr lang="ru-RU" sz="1700" smtClean="0"/>
              <a:t>с технологиями диагностирования </a:t>
            </a:r>
          </a:p>
          <a:p>
            <a:pPr defTabSz="1327150" eaLnBrk="1" hangingPunct="1">
              <a:spcBef>
                <a:spcPct val="0"/>
              </a:spcBef>
            </a:pPr>
            <a:endParaRPr lang="ru-RU" sz="1700" smtClean="0"/>
          </a:p>
          <a:p>
            <a:pPr defTabSz="1327150" eaLnBrk="1" hangingPunct="1">
              <a:spcBef>
                <a:spcPct val="0"/>
              </a:spcBef>
            </a:pPr>
            <a:endParaRPr lang="ru-RU" sz="1700" smtClean="0"/>
          </a:p>
          <a:p>
            <a:pPr defTabSz="1327150" eaLnBrk="1" hangingPunct="1">
              <a:spcBef>
                <a:spcPct val="0"/>
              </a:spcBef>
            </a:pPr>
            <a:endParaRPr lang="ru-RU" sz="1700" smtClean="0"/>
          </a:p>
          <a:p>
            <a:pPr defTabSz="1327150" eaLnBrk="1" hangingPunct="1">
              <a:spcBef>
                <a:spcPct val="0"/>
              </a:spcBef>
            </a:pPr>
            <a:endParaRPr lang="ru-RU" sz="1700" smtClean="0">
              <a:solidFill>
                <a:srgbClr val="333F50"/>
              </a:solidFill>
            </a:endParaRPr>
          </a:p>
          <a:p>
            <a:pPr defTabSz="1327150" eaLnBrk="1" hangingPunct="1">
              <a:spcBef>
                <a:spcPct val="0"/>
              </a:spcBef>
            </a:pPr>
            <a:endParaRPr lang="ru-RU" sz="1700" smtClean="0"/>
          </a:p>
          <a:p>
            <a:pPr defTabSz="1327150" eaLnBrk="1" hangingPunct="1">
              <a:spcBef>
                <a:spcPct val="0"/>
              </a:spcBef>
            </a:pPr>
            <a:r>
              <a:rPr lang="ru-RU" sz="1700" smtClean="0"/>
              <a:t>Р</a:t>
            </a:r>
            <a:r>
              <a:rPr lang="sah-RU" sz="1700" smtClean="0"/>
              <a:t>оботизированные фабрики и заводы</a:t>
            </a:r>
            <a:endParaRPr lang="ru-RU" sz="1700" smtClean="0"/>
          </a:p>
          <a:p>
            <a:pPr defTabSz="1327150" eaLnBrk="1" hangingPunct="1">
              <a:spcBef>
                <a:spcPct val="0"/>
              </a:spcBef>
            </a:pPr>
            <a:endParaRPr lang="ru-RU" sz="1700" smtClean="0"/>
          </a:p>
          <a:p>
            <a:pPr defTabSz="132715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ECC69-B502-4C3A-A842-4381E767136F}" type="slidenum">
              <a:rPr lang="ru-RU" sz="17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7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1D4E0-ABBF-4D3E-9776-5B790DEAD942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76030-3AC7-4EB9-B81D-C69A47C67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24294-F6D5-4E47-9930-4AE04A4BF060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1638-69E2-43C6-896D-91CABE7FE0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C03ED-F721-460E-8F5E-860352D3A354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2B44-3400-477F-97AD-F7BDB3EC7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92EA4-B1A6-4C64-890C-B934A21029CC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2F09E-C8FD-4907-8539-F28DC9C49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E2255-E413-4D11-BD65-527FE0EEC846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F1DEF-88AA-49B5-AA30-C3253B8356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D9B6D-1131-483E-A5EE-212C2EB668B0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CF1C8-9E33-4E33-A6B5-29AD0F8AF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69F5D-C402-4BA3-A231-6F57F6E60A88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DCDB3-51CB-4910-A468-9B0DA9CB5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054F-3D58-49FE-A760-F6F307F2DDA7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A5CE4-0E3C-4CF4-B21E-2B28F6B28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FB38B-B184-4839-B6E8-8C587D913201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C4FC5-0CAA-4472-82BA-D24A15E40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A42B2-9616-4684-A88E-654D11885595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6DFEE-7393-4955-80D9-B68E70BBEC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EA53F-2BB0-49E4-9227-7AD252C54969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pPr>
              <a:defRPr/>
            </a:pPr>
            <a:fld id="{2C81DB08-4742-426D-879E-E00902675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773D53C-62F1-40D4-B2F9-F3EE81733DD7}" type="datetimeFigureOut">
              <a:rPr lang="ru-RU" smtClean="0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D12489F-1A87-4649-B92E-159071A6EE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png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23120"/>
          </a:xfrm>
        </p:spPr>
        <p:txBody>
          <a:bodyPr rtlCol="0">
            <a:normAutofit fontScale="62500" lnSpcReduction="20000"/>
          </a:bodyPr>
          <a:lstStyle/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Выполнил</a:t>
            </a:r>
            <a:r>
              <a:rPr lang="sah-RU" sz="2800" b="1" dirty="0">
                <a:solidFill>
                  <a:srgbClr val="FFFFFF"/>
                </a:solidFill>
              </a:rPr>
              <a:t>и</a:t>
            </a:r>
            <a:r>
              <a:rPr lang="ru-RU" sz="2800" b="1" dirty="0" smtClean="0">
                <a:solidFill>
                  <a:srgbClr val="FFFFFF"/>
                </a:solidFill>
              </a:rPr>
              <a:t>: Попова </a:t>
            </a:r>
            <a:r>
              <a:rPr lang="ru-RU" sz="2800" b="1" dirty="0" err="1" smtClean="0">
                <a:solidFill>
                  <a:srgbClr val="FFFFFF"/>
                </a:solidFill>
              </a:rPr>
              <a:t>Аурика</a:t>
            </a:r>
            <a:r>
              <a:rPr lang="ru-RU" sz="2800" b="1" dirty="0" smtClean="0">
                <a:solidFill>
                  <a:srgbClr val="FFFFFF"/>
                </a:solidFill>
              </a:rPr>
              <a:t> и Семенова </a:t>
            </a:r>
            <a:r>
              <a:rPr lang="ru-RU" sz="2800" b="1" dirty="0" err="1" smtClean="0">
                <a:solidFill>
                  <a:srgbClr val="FFFFFF"/>
                </a:solidFill>
              </a:rPr>
              <a:t>Сабрина</a:t>
            </a:r>
            <a:endParaRPr lang="ru-RU" sz="2800" b="1" dirty="0" smtClean="0">
              <a:solidFill>
                <a:srgbClr val="FFFFFF"/>
              </a:solidFill>
            </a:endParaRPr>
          </a:p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ученица</a:t>
            </a:r>
            <a:endParaRPr lang="ru-RU" sz="2800" b="1" dirty="0" smtClean="0">
              <a:solidFill>
                <a:srgbClr val="FFFFFF"/>
              </a:solidFill>
            </a:endParaRPr>
          </a:p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МБОУ «</a:t>
            </a:r>
            <a:r>
              <a:rPr lang="ru-RU" sz="2800" b="1" dirty="0" err="1" smtClean="0">
                <a:solidFill>
                  <a:srgbClr val="FFFFFF"/>
                </a:solidFill>
              </a:rPr>
              <a:t>Бердигестяхская</a:t>
            </a:r>
            <a:r>
              <a:rPr lang="ru-RU" sz="2800" b="1" dirty="0" smtClean="0">
                <a:solidFill>
                  <a:srgbClr val="FFFFFF"/>
                </a:solidFill>
              </a:rPr>
              <a:t> СОШ</a:t>
            </a:r>
          </a:p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им.Семена Данилова</a:t>
            </a:r>
            <a:r>
              <a:rPr lang="ru-RU" sz="2800" b="1" dirty="0" smtClean="0">
                <a:solidFill>
                  <a:srgbClr val="FFFFFF"/>
                </a:solidFill>
              </a:rPr>
              <a:t>»</a:t>
            </a:r>
            <a:endParaRPr lang="ru-RU" sz="2800" b="1" dirty="0" smtClean="0">
              <a:solidFill>
                <a:srgbClr val="FFFFFF"/>
              </a:solidFill>
            </a:endParaRPr>
          </a:p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Руководители: </a:t>
            </a:r>
          </a:p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Алексеев </a:t>
            </a:r>
            <a:r>
              <a:rPr lang="ru-RU" sz="2800" b="1" dirty="0" err="1" smtClean="0">
                <a:solidFill>
                  <a:srgbClr val="FFFFFF"/>
                </a:solidFill>
              </a:rPr>
              <a:t>Арсен</a:t>
            </a:r>
            <a:r>
              <a:rPr lang="ru-RU" sz="2800" b="1" dirty="0" smtClean="0">
                <a:solidFill>
                  <a:srgbClr val="FFFFFF"/>
                </a:solidFill>
              </a:rPr>
              <a:t> Семенович</a:t>
            </a:r>
          </a:p>
          <a:p>
            <a:pPr marR="720"/>
            <a:r>
              <a:rPr lang="ru-RU" sz="2800" b="1" dirty="0" smtClean="0">
                <a:solidFill>
                  <a:srgbClr val="FFFFFF"/>
                </a:solidFill>
              </a:rPr>
              <a:t>Николаева Марианна Ивановна</a:t>
            </a:r>
          </a:p>
          <a:p>
            <a:pPr marR="720"/>
            <a:r>
              <a:rPr lang="ru-RU" sz="2800" b="1" dirty="0" err="1" smtClean="0">
                <a:solidFill>
                  <a:srgbClr val="FFFFFF"/>
                </a:solidFill>
              </a:rPr>
              <a:t>Бережнова</a:t>
            </a:r>
            <a:r>
              <a:rPr lang="ru-RU" sz="2800" b="1" dirty="0" smtClean="0">
                <a:solidFill>
                  <a:srgbClr val="FFFFFF"/>
                </a:solidFill>
              </a:rPr>
              <a:t> Ангелина Петровна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7850" y="2314580"/>
            <a:ext cx="8505952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rgbClr val="FFFF00"/>
                </a:solidFill>
                <a:latin typeface="+mn-lt"/>
              </a:rPr>
              <a:t>Smart</a:t>
            </a: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 - </a:t>
            </a:r>
            <a:r>
              <a:rPr lang="ru-RU" sz="4400" dirty="0" err="1" smtClean="0">
                <a:solidFill>
                  <a:srgbClr val="FFFF00"/>
                </a:solidFill>
                <a:latin typeface="+mn-lt"/>
              </a:rPr>
              <a:t>spinner</a:t>
            </a: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> - помощник в искусстве </a:t>
            </a:r>
            <a:r>
              <a:rPr lang="ru-RU" sz="4400" dirty="0" err="1" smtClean="0">
                <a:solidFill>
                  <a:srgbClr val="FFFF00"/>
                </a:solidFill>
                <a:latin typeface="+mn-lt"/>
              </a:rPr>
              <a:t>бисероплетения</a:t>
            </a:r>
            <a:r>
              <a:rPr lang="ru-RU" sz="4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+mn-lt"/>
              </a:rPr>
            </a:b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73" y="260350"/>
            <a:ext cx="7500011" cy="8509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Это мои первые </a:t>
            </a:r>
            <a:r>
              <a:rPr lang="ru-RU" sz="2800" dirty="0" err="1" smtClean="0"/>
              <a:t>первые</a:t>
            </a:r>
            <a:r>
              <a:rPr lang="ru-RU" sz="2800" dirty="0" smtClean="0"/>
              <a:t>  работы</a:t>
            </a:r>
            <a:endParaRPr lang="ru-RU" sz="2800" dirty="0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337" y="1611314"/>
            <a:ext cx="2022475" cy="2249487"/>
          </a:xfrm>
        </p:spPr>
      </p:pic>
      <p:pic>
        <p:nvPicPr>
          <p:cNvPr id="13316" name="Picture 2" descr="http://1.bp.blogspot.com/-WUurXSJkDfM/Uos0HhGd3sI/AAAAAAAADvU/oHBTSAmcRdc/s200/ZB1-Original-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364" y="3068638"/>
            <a:ext cx="1883171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kak.znate.ru/pars_docs/refs/47/46212/46212_html_19aecc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818" y="1557338"/>
            <a:ext cx="19399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4.bp.blogspot.com/-3HDoEwMDjm0/Uos0IWKUxiI/AAAAAAAADvs/IDdFauygue0/s200/ZB13-Small-Two-coloured-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1028" y="3141663"/>
            <a:ext cx="1743869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Технология изготовления робота-помощника </a:t>
            </a:r>
            <a:r>
              <a:rPr lang="en-US" sz="3600" dirty="0" smtClean="0">
                <a:latin typeface="+mn-lt"/>
              </a:rPr>
              <a:t>Smart-spinner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339" y="1916113"/>
            <a:ext cx="8915400" cy="45259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 Изучила, что из себя будет представляет </a:t>
            </a:r>
            <a:r>
              <a:rPr lang="ru-RU" dirty="0" err="1" smtClean="0"/>
              <a:t>спиннер</a:t>
            </a:r>
            <a:r>
              <a:rPr lang="ru-RU" dirty="0" smtClean="0"/>
              <a:t> для нанизывания бисера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Спроектировали модель будущего робота – </a:t>
            </a:r>
            <a:r>
              <a:rPr lang="ru-RU" dirty="0" err="1" smtClean="0"/>
              <a:t>спиннера</a:t>
            </a:r>
            <a:r>
              <a:rPr lang="ru-RU" dirty="0" smtClean="0"/>
              <a:t>  с помощью конструктора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 Сделали платформу и сосуды в якутском национальном стиле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 Собрали конструкцию для роботизированного </a:t>
            </a:r>
            <a:r>
              <a:rPr lang="ru-RU" dirty="0" err="1" smtClean="0"/>
              <a:t>спиннера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5. Для конструктора нам понадобились 3 сервомотора от  конструктора </a:t>
            </a:r>
            <a:r>
              <a:rPr lang="en-US" dirty="0" smtClean="0"/>
              <a:t>Lego </a:t>
            </a:r>
            <a:r>
              <a:rPr lang="en-US" dirty="0" err="1"/>
              <a:t>mindstorms</a:t>
            </a:r>
            <a:r>
              <a:rPr lang="en-US" dirty="0"/>
              <a:t> </a:t>
            </a:r>
            <a:r>
              <a:rPr lang="en-US" dirty="0" smtClean="0"/>
              <a:t>EV3</a:t>
            </a:r>
            <a:endParaRPr lang="sah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ah-RU" dirty="0" smtClean="0"/>
              <a:t>6. Использовали датчики растояния и датчики касания, чтобы ещё больше облехчить работу для рукодельниц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7. Соединили конструкцию и сосуды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8. Сделали программу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9. Закрепили все детали на основу </a:t>
            </a:r>
            <a:r>
              <a:rPr lang="en-US" dirty="0" smtClean="0"/>
              <a:t>Smart-spinner</a:t>
            </a:r>
            <a:r>
              <a:rPr lang="ru-RU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10. Проверили на практике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0" y="-71462"/>
            <a:ext cx="89154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2700" b="1" dirty="0" smtClean="0">
                <a:solidFill>
                  <a:srgbClr val="C00000"/>
                </a:solidFill>
                <a:latin typeface="+mn-lt"/>
              </a:rPr>
              <a:t>mart spinner </a:t>
            </a:r>
            <a:r>
              <a:rPr lang="sah-RU" sz="2700" b="1" dirty="0" smtClean="0">
                <a:solidFill>
                  <a:srgbClr val="C00000"/>
                </a:solidFill>
                <a:latin typeface="+mn-lt"/>
              </a:rPr>
              <a:t>-  робот-помощник для нанизывания бисера готов</a:t>
            </a:r>
            <a:r>
              <a:rPr lang="en-US" sz="2700" b="1" dirty="0" smtClean="0">
                <a:solidFill>
                  <a:srgbClr val="C00000"/>
                </a:solidFill>
                <a:latin typeface="+mn-lt"/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3" name="Picture 2" descr="C:\Users\Айсен\Desktop\Са\20151204_143159.jpg"/>
          <p:cNvPicPr>
            <a:picLocks noChangeAspect="1" noChangeArrowheads="1"/>
          </p:cNvPicPr>
          <p:nvPr/>
        </p:nvPicPr>
        <p:blipFill>
          <a:blip r:embed="rId2"/>
          <a:srcRect t="41174" r="31619"/>
          <a:stretch>
            <a:fillRect/>
          </a:stretch>
        </p:blipFill>
        <p:spPr bwMode="auto">
          <a:xfrm>
            <a:off x="773877" y="1428736"/>
            <a:ext cx="3362186" cy="20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Айсен\Desktop\Са\20151204_140526.jpg"/>
          <p:cNvPicPr>
            <a:picLocks noChangeAspect="1" noChangeArrowheads="1"/>
          </p:cNvPicPr>
          <p:nvPr/>
        </p:nvPicPr>
        <p:blipFill>
          <a:blip r:embed="rId3"/>
          <a:srcRect l="21878" t="60150" r="8904"/>
          <a:stretch>
            <a:fillRect/>
          </a:stretch>
        </p:blipFill>
        <p:spPr bwMode="auto">
          <a:xfrm>
            <a:off x="5186892" y="1484314"/>
            <a:ext cx="4134379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851269" y="1000109"/>
            <a:ext cx="374570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1 вариант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3559959" y="3500438"/>
            <a:ext cx="327620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 вариант</a:t>
            </a:r>
          </a:p>
        </p:txBody>
      </p:sp>
      <p:pic>
        <p:nvPicPr>
          <p:cNvPr id="15369" name="Picture 9" descr="C:\Users\Админ\Desktop\доклад\IMG_20181207_170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394" y="3929066"/>
            <a:ext cx="3792167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41704" y="500042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ah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написана в программном обеспечнии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LEGOMINDSTORMSEducationEV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297632"/>
            <a:ext cx="8915400" cy="36645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4312" y="214290"/>
            <a:ext cx="8915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ah-RU" sz="2800" b="1" dirty="0" smtClean="0">
                <a:solidFill>
                  <a:srgbClr val="C00000"/>
                </a:solidFill>
              </a:rPr>
              <a:t>Опытно-экспериментальная работа по апробации роботизированного спиннера.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339" y="1196975"/>
            <a:ext cx="8915400" cy="23320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ah-RU" dirty="0" smtClean="0"/>
              <a:t>Изначально было проведено 2 эксперимента для экспертизы работы роботизированного спиннера.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ah-RU" dirty="0" smtClean="0"/>
              <a:t>1 эксперимент: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ah-RU" dirty="0" smtClean="0"/>
              <a:t>1). Узнать длину нанизанной на нитке бисера за 2 минуты.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ah-RU" dirty="0" smtClean="0"/>
              <a:t>2). Результат эксперимента.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ah-RU" dirty="0" smtClean="0"/>
              <a:t>Два человека одновременно начинают работу. Даётся команда “Старт”.  После истечения двух минут останавливаем эксперимент и измеряем длину нанизанной нитки.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7" name="Рисунок 4" descr="C:\Users\Админ\Downloads\Shareit\Photo\20151207_125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44" y="3773718"/>
            <a:ext cx="3240360" cy="2682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Рисунок 5" descr="C:\Users\Админ\Downloads\Shareit\Photo\20151207_125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73718"/>
            <a:ext cx="3740546" cy="2624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57166"/>
            <a:ext cx="8915400" cy="1200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ah-RU" sz="2400" dirty="0" smtClean="0"/>
              <a:t>Результат эксперимента: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sah-RU" sz="2400" dirty="0" smtClean="0"/>
              <a:t>Длина нитки участника №1 – 13 см.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sah-RU" sz="2400" dirty="0" smtClean="0"/>
              <a:t>Длина нитки участника  №2 -  26 см.</a:t>
            </a:r>
            <a:endParaRPr lang="ru-RU" sz="2400" dirty="0"/>
          </a:p>
        </p:txBody>
      </p:sp>
      <p:pic>
        <p:nvPicPr>
          <p:cNvPr id="19459" name="Содержимое 3" descr="C:\Users\Админ\Downloads\Shareit\Photo\20151207_1252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229" y="1844676"/>
            <a:ext cx="6552406" cy="4581525"/>
          </a:xfrm>
        </p:spPr>
      </p:pic>
      <p:sp>
        <p:nvSpPr>
          <p:cNvPr id="5" name="TextBox 4"/>
          <p:cNvSpPr txBox="1"/>
          <p:nvPr/>
        </p:nvSpPr>
        <p:spPr>
          <a:xfrm>
            <a:off x="7448418" y="2060575"/>
            <a:ext cx="2029354" cy="3694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ah-RU" dirty="0"/>
              <a:t>Длина нанизанного на нитку бисера с  помощью роботизированного спиннера составила 26 см, что в два раза длиннее той нитки, которая нанизалась вручную.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4730" y="261939"/>
          <a:ext cx="827907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7638950" imgH="3913971" progId="Excel.Sheet.8">
                  <p:embed/>
                </p:oleObj>
              </mc:Choice>
              <mc:Fallback>
                <p:oleObj r:id="rId4" imgW="7638950" imgH="391397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30" y="261939"/>
                        <a:ext cx="8279077" cy="391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729" y="4724400"/>
            <a:ext cx="826875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ah-RU" sz="2400" dirty="0"/>
              <a:t>Скорость устройства “</a:t>
            </a:r>
            <a:r>
              <a:rPr lang="en-US" sz="2400" dirty="0"/>
              <a:t>Smart</a:t>
            </a:r>
            <a:r>
              <a:rPr lang="ru-RU" sz="2400" dirty="0"/>
              <a:t>-</a:t>
            </a:r>
            <a:r>
              <a:rPr lang="en-US" sz="2400" dirty="0"/>
              <a:t>spinner</a:t>
            </a:r>
            <a:r>
              <a:rPr lang="sah-RU" sz="2400" dirty="0"/>
              <a:t>”</a:t>
            </a:r>
            <a:r>
              <a:rPr lang="ru-RU" sz="2400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Если скорость установить на более быструю, то, длина нанизанной нитки станет ещё больше.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339" y="333375"/>
            <a:ext cx="8915400" cy="3240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Эксперимент 2: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Нанизать на нитку бисер длиной 10 см.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Участник №1 выполняет задание вручную.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Участник № 2 с помощью роботизированного </a:t>
            </a:r>
            <a:r>
              <a:rPr lang="ru-RU" sz="2400" dirty="0" err="1" smtClean="0"/>
              <a:t>спиннера</a:t>
            </a:r>
            <a:r>
              <a:rPr lang="ru-RU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Результаты: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1 участник выполнил задание за   1м.40 сек.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2 участник выполнил задание за 53сек.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350838" y="3860800"/>
          <a:ext cx="5537729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5114987" imgH="2786113" progId="Excel.Sheet.8">
                  <p:embed/>
                </p:oleObj>
              </mc:Choice>
              <mc:Fallback>
                <p:oleObj r:id="rId4" imgW="5114987" imgH="2786113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860800"/>
                        <a:ext cx="5537729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5069" y="3789363"/>
            <a:ext cx="351009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 показывает диаграмма, время второго участника короче, чем время первого участника.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Вывод: Работа с помощью роботизированного </a:t>
            </a:r>
            <a:r>
              <a:rPr lang="ru-RU" dirty="0" err="1"/>
              <a:t>спиннера</a:t>
            </a:r>
            <a:r>
              <a:rPr lang="ru-RU" dirty="0"/>
              <a:t> в два раза  превышает работы вручную.  Робот выигрывает время и скорость нанизывания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357166"/>
            <a:ext cx="89154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Улучшенная версия «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Smart-spinner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Эксперимент: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За 2 мин - было нанизано 40 см.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10 см  - 34 секунд.</a:t>
            </a:r>
          </a:p>
          <a:p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035550" y="1920875"/>
          <a:ext cx="437515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6083" name="Picture 3" descr="C:\Users\Админ\Desktop\доклад\IMG_20181207_18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442" y="3571877"/>
            <a:ext cx="2399126" cy="2952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+mn-lt"/>
              </a:rPr>
              <a:t>В итоге экспериментов :</a:t>
            </a:r>
            <a:endParaRPr lang="ru-RU" sz="4800" b="1" i="1" dirty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95300" y="1935164"/>
          <a:ext cx="8915400" cy="361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1204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 №1</a:t>
                      </a:r>
                    </a:p>
                    <a:p>
                      <a:r>
                        <a:rPr lang="ru-RU" dirty="0" smtClean="0"/>
                        <a:t>ручная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Учатник№2</a:t>
                      </a:r>
                    </a:p>
                    <a:p>
                      <a:r>
                        <a:rPr lang="ru-RU" dirty="0" smtClean="0"/>
                        <a:t>робоспиннер1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Участник№3</a:t>
                      </a:r>
                    </a:p>
                    <a:p>
                      <a:r>
                        <a:rPr lang="ru-RU" dirty="0" smtClean="0"/>
                        <a:t>робоспиннер2</a:t>
                      </a:r>
                      <a:endParaRPr lang="ru-RU" dirty="0"/>
                    </a:p>
                  </a:txBody>
                  <a:tcPr marL="201859" marR="201859"/>
                </a:tc>
              </a:tr>
              <a:tr h="1204917">
                <a:tc>
                  <a:txBody>
                    <a:bodyPr/>
                    <a:lstStyle/>
                    <a:p>
                      <a:r>
                        <a:rPr lang="ru-RU" dirty="0" smtClean="0"/>
                        <a:t>За 2 минуты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сантиметров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сантиметров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сантиметров</a:t>
                      </a:r>
                      <a:endParaRPr lang="ru-RU" dirty="0"/>
                    </a:p>
                  </a:txBody>
                  <a:tcPr marL="201859" marR="201859"/>
                </a:tc>
              </a:tr>
              <a:tr h="1204917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сантиметров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1минута 40 секунд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 секунд</a:t>
                      </a:r>
                      <a:endParaRPr lang="ru-RU" dirty="0"/>
                    </a:p>
                  </a:txBody>
                  <a:tcPr marL="201859" marR="201859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 секунд</a:t>
                      </a:r>
                      <a:endParaRPr lang="ru-RU" dirty="0"/>
                    </a:p>
                  </a:txBody>
                  <a:tcPr marL="201859" marR="201859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оботизация производства НПК &quot;Альфа-Интех&quot; - промышленные роботы и робототехнические комплексы"/>
          <p:cNvPicPr>
            <a:picLocks noChangeAspect="1" noChangeArrowheads="1"/>
          </p:cNvPicPr>
          <p:nvPr/>
        </p:nvPicPr>
        <p:blipFill>
          <a:blip r:embed="rId3"/>
          <a:srcRect b="10860"/>
          <a:stretch>
            <a:fillRect/>
          </a:stretch>
        </p:blipFill>
        <p:spPr bwMode="auto">
          <a:xfrm>
            <a:off x="3482579" y="238126"/>
            <a:ext cx="311282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Мезотерапия лица - молодость и здоровь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892" y="4808538"/>
            <a:ext cx="30956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Роботомир &quot; Молодежный канал Student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298700"/>
            <a:ext cx="2342356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Контактный центр строителей 2014, строительный каталог, строительная биржа, Санкт-Петербург, стройки спб 2014, строительство ко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38126"/>
            <a:ext cx="3250406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Материалы за 05.04.2013 &quot; WellNews - хорошие нов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0375" y="238126"/>
            <a:ext cx="30956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Модная техника фото - более 30628 статей по моде на сайте FashionTime.r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3325" y="2165350"/>
            <a:ext cx="23526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6" descr="Designer Robot with Mechanical Pencil Plotting Plans из Leo 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9014" y="4808538"/>
            <a:ext cx="3327796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8" descr="Люди и роботы - видение будущего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84282" y="3362326"/>
            <a:ext cx="232171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55863" y="2120900"/>
            <a:ext cx="4953000" cy="25844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Робототехника прочно вошла в повседневную жизнь. Есть роботы-строители, роботы – машиностроители, роботы в медицине, роботы – музыканты, официанты, робот-учитель и т.д.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96486" y="142852"/>
            <a:ext cx="8915400" cy="11430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+mn-lt"/>
              </a:rPr>
              <a:t>Заключение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5300" y="1484313"/>
            <a:ext cx="8915400" cy="4824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Так как наше семейное хобби – </a:t>
            </a:r>
            <a:r>
              <a:rPr lang="ru-RU" sz="2000" dirty="0" err="1" smtClean="0">
                <a:solidFill>
                  <a:srgbClr val="000000"/>
                </a:solidFill>
              </a:rPr>
              <a:t>бисероплетение</a:t>
            </a:r>
            <a:r>
              <a:rPr lang="ru-RU" sz="2000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</a:rPr>
              <a:t>нам </a:t>
            </a:r>
            <a:r>
              <a:rPr lang="ru-RU" sz="2000" dirty="0" smtClean="0">
                <a:solidFill>
                  <a:srgbClr val="000000"/>
                </a:solidFill>
              </a:rPr>
              <a:t>пришла в голову идея создания  роботизированного </a:t>
            </a:r>
            <a:r>
              <a:rPr lang="ru-RU" sz="2000" dirty="0" err="1" smtClean="0">
                <a:solidFill>
                  <a:srgbClr val="000000"/>
                </a:solidFill>
              </a:rPr>
              <a:t>спиннера</a:t>
            </a:r>
            <a:r>
              <a:rPr lang="ru-RU" sz="2000" dirty="0" smtClean="0">
                <a:solidFill>
                  <a:srgbClr val="000000"/>
                </a:solidFill>
              </a:rPr>
              <a:t> для нанизывания бисера. Эта идея пришла, чтобы помочь </a:t>
            </a:r>
            <a:r>
              <a:rPr lang="ru-RU" sz="2000" dirty="0" smtClean="0">
                <a:solidFill>
                  <a:srgbClr val="000000"/>
                </a:solidFill>
              </a:rPr>
              <a:t>нашим мамам </a:t>
            </a:r>
            <a:r>
              <a:rPr lang="ru-RU" sz="2000" dirty="0" smtClean="0">
                <a:solidFill>
                  <a:srgbClr val="000000"/>
                </a:solidFill>
              </a:rPr>
              <a:t>при занятии рукоделием.  В ходе исследовательской деятельности </a:t>
            </a:r>
            <a:r>
              <a:rPr lang="ru-RU" sz="2000" dirty="0" smtClean="0">
                <a:solidFill>
                  <a:srgbClr val="000000"/>
                </a:solidFill>
              </a:rPr>
              <a:t>мы изучили </a:t>
            </a:r>
            <a:r>
              <a:rPr lang="ru-RU" sz="2000" dirty="0" smtClean="0">
                <a:solidFill>
                  <a:srgbClr val="000000"/>
                </a:solidFill>
              </a:rPr>
              <a:t>теоретическую основу робототехники, изучила платформу образовательного конструктора «</a:t>
            </a:r>
            <a:r>
              <a:rPr lang="en-US" sz="2000" dirty="0" smtClean="0">
                <a:solidFill>
                  <a:srgbClr val="000000"/>
                </a:solidFill>
              </a:rPr>
              <a:t>Lego </a:t>
            </a:r>
            <a:r>
              <a:rPr lang="en-US" sz="2000" dirty="0" err="1" smtClean="0">
                <a:solidFill>
                  <a:srgbClr val="000000"/>
                </a:solidFill>
              </a:rPr>
              <a:t>mindstorms</a:t>
            </a:r>
            <a:r>
              <a:rPr lang="en-US" sz="2000" dirty="0" smtClean="0">
                <a:solidFill>
                  <a:srgbClr val="000000"/>
                </a:solidFill>
              </a:rPr>
              <a:t> EV</a:t>
            </a:r>
            <a:r>
              <a:rPr lang="ru-RU" sz="2000" dirty="0" smtClean="0">
                <a:solidFill>
                  <a:srgbClr val="000000"/>
                </a:solidFill>
              </a:rPr>
              <a:t>3»,  </a:t>
            </a:r>
            <a:r>
              <a:rPr lang="ru-RU" sz="2000" dirty="0" smtClean="0">
                <a:solidFill>
                  <a:srgbClr val="000000"/>
                </a:solidFill>
              </a:rPr>
              <a:t>составили </a:t>
            </a:r>
            <a:r>
              <a:rPr lang="ru-RU" sz="2000" dirty="0" smtClean="0">
                <a:solidFill>
                  <a:srgbClr val="000000"/>
                </a:solidFill>
              </a:rPr>
              <a:t>план действий и </a:t>
            </a:r>
            <a:r>
              <a:rPr lang="ru-RU" sz="2000" dirty="0" smtClean="0">
                <a:solidFill>
                  <a:srgbClr val="000000"/>
                </a:solidFill>
              </a:rPr>
              <a:t>создали </a:t>
            </a:r>
            <a:r>
              <a:rPr lang="ru-RU" sz="2000" dirty="0" err="1" smtClean="0">
                <a:solidFill>
                  <a:srgbClr val="000000"/>
                </a:solidFill>
              </a:rPr>
              <a:t>Smart-спиннер</a:t>
            </a:r>
            <a:r>
              <a:rPr lang="ru-RU" sz="2000" dirty="0" smtClean="0">
                <a:solidFill>
                  <a:srgbClr val="000000"/>
                </a:solidFill>
              </a:rPr>
              <a:t> - помощника в искусстве </a:t>
            </a:r>
            <a:r>
              <a:rPr lang="ru-RU" sz="2000" dirty="0" err="1" smtClean="0">
                <a:solidFill>
                  <a:srgbClr val="000000"/>
                </a:solidFill>
              </a:rPr>
              <a:t>бисероплетения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Провели </a:t>
            </a:r>
            <a:r>
              <a:rPr lang="ru-RU" sz="2000" dirty="0" smtClean="0">
                <a:solidFill>
                  <a:srgbClr val="000000"/>
                </a:solidFill>
              </a:rPr>
              <a:t>исследования по апробации роботизированного </a:t>
            </a:r>
            <a:r>
              <a:rPr lang="ru-RU" sz="2000" dirty="0" err="1" smtClean="0">
                <a:solidFill>
                  <a:srgbClr val="000000"/>
                </a:solidFill>
              </a:rPr>
              <a:t>спиннера</a:t>
            </a:r>
            <a:r>
              <a:rPr lang="ru-RU" sz="2000" dirty="0" smtClean="0">
                <a:solidFill>
                  <a:srgbClr val="000000"/>
                </a:solidFill>
              </a:rPr>
              <a:t> и </a:t>
            </a:r>
            <a:r>
              <a:rPr lang="ru-RU" sz="2000" dirty="0" smtClean="0">
                <a:solidFill>
                  <a:srgbClr val="000000"/>
                </a:solidFill>
              </a:rPr>
              <a:t>пришли </a:t>
            </a:r>
            <a:r>
              <a:rPr lang="ru-RU" sz="2000" dirty="0" smtClean="0">
                <a:solidFill>
                  <a:srgbClr val="000000"/>
                </a:solidFill>
              </a:rPr>
              <a:t>к выводу, что робот  в два раза выигрывает  по времени и скорости нанизывания.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00"/>
                </a:solidFill>
              </a:rPr>
              <a:t>Таким образом, гипотеза «Создание  </a:t>
            </a:r>
            <a:r>
              <a:rPr lang="ru-RU" sz="2000" dirty="0" err="1" smtClean="0">
                <a:solidFill>
                  <a:srgbClr val="000000"/>
                </a:solidFill>
              </a:rPr>
              <a:t>роботизированногоспиннера</a:t>
            </a:r>
            <a:r>
              <a:rPr lang="ru-RU" sz="2000" dirty="0" smtClean="0">
                <a:solidFill>
                  <a:srgbClr val="000000"/>
                </a:solidFill>
              </a:rPr>
              <a:t> для нанизывания  бисера с помощью платформы </a:t>
            </a:r>
            <a:r>
              <a:rPr lang="en-US" sz="2000" dirty="0" smtClean="0">
                <a:solidFill>
                  <a:srgbClr val="000000"/>
                </a:solidFill>
              </a:rPr>
              <a:t>Lego </a:t>
            </a:r>
            <a:r>
              <a:rPr lang="en-US" sz="2000" dirty="0" err="1" smtClean="0">
                <a:solidFill>
                  <a:srgbClr val="000000"/>
                </a:solidFill>
              </a:rPr>
              <a:t>mindstorms</a:t>
            </a:r>
            <a:r>
              <a:rPr lang="en-US" sz="2000" dirty="0" smtClean="0">
                <a:solidFill>
                  <a:srgbClr val="000000"/>
                </a:solidFill>
              </a:rPr>
              <a:t> EV</a:t>
            </a:r>
            <a:r>
              <a:rPr lang="ru-RU" sz="2000" dirty="0" smtClean="0">
                <a:solidFill>
                  <a:srgbClr val="000000"/>
                </a:solidFill>
              </a:rPr>
              <a:t>3 облегчит работу рукодельниц, явится помощником в искусстве </a:t>
            </a:r>
            <a:r>
              <a:rPr lang="ru-RU" sz="2000" dirty="0" err="1" smtClean="0">
                <a:solidFill>
                  <a:srgbClr val="000000"/>
                </a:solidFill>
              </a:rPr>
              <a:t>бисероплетения</a:t>
            </a:r>
            <a:r>
              <a:rPr lang="ru-RU" sz="2000" dirty="0" smtClean="0">
                <a:solidFill>
                  <a:srgbClr val="000000"/>
                </a:solidFill>
              </a:rPr>
              <a:t>» подтверждается.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2204864"/>
            <a:ext cx="8915400" cy="1143000"/>
          </a:xfrm>
        </p:spPr>
        <p:txBody>
          <a:bodyPr/>
          <a:lstStyle/>
          <a:p>
            <a:pPr algn="ctr"/>
            <a:r>
              <a:rPr lang="sah-RU" b="1" dirty="0" smtClean="0"/>
              <a:t>Спасибо за внимание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24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Робот tzoom-новостной портал - Part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65039" y="1289051"/>
            <a:ext cx="3191933" cy="2244725"/>
          </a:xfrm>
        </p:spPr>
      </p:pic>
      <p:pic>
        <p:nvPicPr>
          <p:cNvPr id="6147" name="Picture 2" descr="https://hi-tech.imgsmail.ru/pic_image/0a87b7676838dc617d9182418e0e2a9e/1920/-/1060190/"/>
          <p:cNvPicPr>
            <a:picLocks noChangeAspect="1" noChangeArrowheads="1"/>
          </p:cNvPicPr>
          <p:nvPr/>
        </p:nvPicPr>
        <p:blipFill>
          <a:blip r:embed="rId3"/>
          <a:srcRect b="8450"/>
          <a:stretch>
            <a:fillRect/>
          </a:stretch>
        </p:blipFill>
        <p:spPr bwMode="auto">
          <a:xfrm>
            <a:off x="445427" y="1916113"/>
            <a:ext cx="356856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1861" y="255588"/>
            <a:ext cx="8671190" cy="10144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Кроме этого, есть б</a:t>
            </a:r>
            <a:r>
              <a:rPr lang="sah-RU" sz="2000" dirty="0"/>
              <a:t>ытовые роботы, которые  </a:t>
            </a:r>
            <a:r>
              <a:rPr lang="ru-RU" sz="2000" dirty="0"/>
              <a:t>предназначены для помощи человеку в повседневной жизни. Это могут быть как роботы-пылесосы или другие бытовые предметы, </a:t>
            </a:r>
          </a:p>
        </p:txBody>
      </p:sp>
      <p:pic>
        <p:nvPicPr>
          <p:cNvPr id="6149" name="Picture 18" descr="Люди и роботы - видение будущего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629" y="4722814"/>
            <a:ext cx="312314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http://4.bp.blogspot.com/-cyPrESZHzYI/U2bdbPupZ7I/AAAAAAAAHcg/NbWBaTUz6cE/s1600/Furby2012Pur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7746" y="5062538"/>
            <a:ext cx="1511696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28969" y="3716339"/>
            <a:ext cx="4934082" cy="12017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так и игрушки для детей: конструкторы LEGO и даже человекообразные игрушки. Они обладают способностью различать некоторые фразы и даже запоминать лица.</a:t>
            </a:r>
            <a:r>
              <a:rPr lang="sah-RU" dirty="0"/>
              <a:t> </a:t>
            </a:r>
            <a:endParaRPr lang="ru-RU" dirty="0"/>
          </a:p>
        </p:txBody>
      </p:sp>
      <p:pic>
        <p:nvPicPr>
          <p:cNvPr id="6152" name="Picture 6" descr="musio+fullble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2504" y="5141914"/>
            <a:ext cx="2277004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https://63.img.avito.st/1280x960/16902874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2569" y="5040314"/>
            <a:ext cx="157361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229" y="188914"/>
            <a:ext cx="8915400" cy="15843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ah-RU" sz="2400" dirty="0" smtClean="0"/>
              <a:t>Так </a:t>
            </a:r>
            <a:r>
              <a:rPr lang="sah-RU" sz="2400" dirty="0"/>
              <a:t>как </a:t>
            </a:r>
            <a:r>
              <a:rPr lang="sah-RU" sz="2400" dirty="0" smtClean="0"/>
              <a:t>наши </a:t>
            </a:r>
            <a:r>
              <a:rPr lang="sah-RU" sz="2400" dirty="0" smtClean="0"/>
              <a:t>домочадцы занимаются </a:t>
            </a:r>
            <a:r>
              <a:rPr lang="sah-RU" sz="2400" dirty="0"/>
              <a:t>рукоделием, в частности, бисероплетением, мне  пришла в голову идея: как бы облегчить трудёмкоое занятие нанизывания бисера в нитку с помощью конструктора  </a:t>
            </a:r>
            <a:r>
              <a:rPr lang="en-US" sz="2400" dirty="0"/>
              <a:t>Lego </a:t>
            </a:r>
            <a:r>
              <a:rPr lang="en-US" sz="2400" dirty="0" err="1"/>
              <a:t>mindstorms</a:t>
            </a:r>
            <a:r>
              <a:rPr lang="en-US" sz="2400" dirty="0"/>
              <a:t> EV</a:t>
            </a:r>
            <a:r>
              <a:rPr lang="ru-RU" sz="2400" dirty="0"/>
              <a:t>3.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 l="16876" t="26578" r="36082" b="25189"/>
          <a:stretch>
            <a:fillRect/>
          </a:stretch>
        </p:blipFill>
        <p:spPr bwMode="auto">
          <a:xfrm>
            <a:off x="1599406" y="2276475"/>
            <a:ext cx="6707188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04" y="714356"/>
            <a:ext cx="8915400" cy="8469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исследования: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Создать </a:t>
            </a:r>
            <a:r>
              <a:rPr lang="ru-RU" dirty="0"/>
              <a:t>роботизированный </a:t>
            </a:r>
            <a:r>
              <a:rPr lang="ru-RU" dirty="0" err="1"/>
              <a:t>спиннер</a:t>
            </a:r>
            <a:r>
              <a:rPr lang="ru-RU" dirty="0"/>
              <a:t> для нанизывание бисера с помощью платформы </a:t>
            </a:r>
            <a:r>
              <a:rPr lang="en-US" dirty="0"/>
              <a:t>Lego </a:t>
            </a:r>
            <a:r>
              <a:rPr lang="en-US" dirty="0" err="1"/>
              <a:t>mindstorms</a:t>
            </a:r>
            <a:r>
              <a:rPr lang="en-US" dirty="0"/>
              <a:t> EV</a:t>
            </a:r>
            <a:r>
              <a:rPr lang="ru-RU" dirty="0"/>
              <a:t>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Задачи: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изучить комплектацию  конструктора </a:t>
            </a:r>
            <a:r>
              <a:rPr lang="en-US" dirty="0"/>
              <a:t>Lego </a:t>
            </a:r>
            <a:r>
              <a:rPr lang="en-US" dirty="0" err="1"/>
              <a:t>mindstorms</a:t>
            </a:r>
            <a:r>
              <a:rPr lang="en-US" dirty="0"/>
              <a:t> EV</a:t>
            </a:r>
            <a:r>
              <a:rPr lang="ru-RU" dirty="0"/>
              <a:t>3;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изучить предназначение моторов конструктора </a:t>
            </a:r>
            <a:r>
              <a:rPr lang="en-US" dirty="0"/>
              <a:t>Lego </a:t>
            </a:r>
            <a:r>
              <a:rPr lang="en-US" dirty="0" err="1"/>
              <a:t>mindstorms</a:t>
            </a:r>
            <a:r>
              <a:rPr lang="en-US" dirty="0"/>
              <a:t> EV</a:t>
            </a:r>
            <a:r>
              <a:rPr lang="ru-RU" dirty="0"/>
              <a:t>3;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обдумать идею создания модели, ориентированную для облегчения рукоделия;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создать конструктор «Роботизированный </a:t>
            </a:r>
            <a:r>
              <a:rPr lang="ru-RU" dirty="0" err="1"/>
              <a:t>спиннер</a:t>
            </a:r>
            <a:r>
              <a:rPr lang="ru-RU" dirty="0"/>
              <a:t> для </a:t>
            </a:r>
            <a:r>
              <a:rPr lang="ru-RU" dirty="0" err="1"/>
              <a:t>бисероплетения</a:t>
            </a:r>
            <a:r>
              <a:rPr lang="ru-RU" dirty="0"/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476250"/>
            <a:ext cx="8915400" cy="33845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Объект исследования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робототехника, </a:t>
            </a:r>
            <a:r>
              <a:rPr lang="ru-RU" dirty="0" err="1" smtClean="0"/>
              <a:t>бисероплетение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Предмет исследования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конструктор «</a:t>
            </a:r>
            <a:r>
              <a:rPr lang="ru-RU" dirty="0" err="1"/>
              <a:t>Smart-spinner</a:t>
            </a:r>
            <a:r>
              <a:rPr lang="ru-RU" dirty="0"/>
              <a:t> - помощник в искусстве </a:t>
            </a:r>
            <a:r>
              <a:rPr lang="ru-RU" dirty="0" err="1"/>
              <a:t>бисероплетения</a:t>
            </a:r>
            <a:r>
              <a:rPr lang="ru-RU" dirty="0"/>
              <a:t>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095" t="46479" r="20551" b="35211"/>
          <a:stretch>
            <a:fillRect/>
          </a:stretch>
        </p:blipFill>
        <p:spPr bwMode="auto">
          <a:xfrm>
            <a:off x="194472" y="4365104"/>
            <a:ext cx="9561633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333375"/>
            <a:ext cx="8915400" cy="41751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70C0"/>
                </a:solidFill>
              </a:rPr>
              <a:t>Новизна: Впервые </a:t>
            </a:r>
            <a:r>
              <a:rPr lang="ru-RU" sz="2400" dirty="0" smtClean="0">
                <a:solidFill>
                  <a:srgbClr val="0070C0"/>
                </a:solidFill>
              </a:rPr>
              <a:t>создаётся роботизированный </a:t>
            </a:r>
            <a:r>
              <a:rPr lang="ru-RU" sz="2400" dirty="0" err="1" smtClean="0">
                <a:solidFill>
                  <a:srgbClr val="0070C0"/>
                </a:solidFill>
              </a:rPr>
              <a:t>спиннер</a:t>
            </a:r>
            <a:r>
              <a:rPr lang="ru-RU" sz="2400" dirty="0" smtClean="0">
                <a:solidFill>
                  <a:srgbClr val="0070C0"/>
                </a:solidFill>
              </a:rPr>
              <a:t> на </a:t>
            </a:r>
            <a:r>
              <a:rPr lang="ru-RU" sz="2400" dirty="0">
                <a:solidFill>
                  <a:srgbClr val="0070C0"/>
                </a:solidFill>
              </a:rPr>
              <a:t>платформе </a:t>
            </a:r>
            <a:r>
              <a:rPr lang="en-US" sz="2400" dirty="0">
                <a:solidFill>
                  <a:srgbClr val="0070C0"/>
                </a:solidFill>
              </a:rPr>
              <a:t>Lego </a:t>
            </a:r>
            <a:r>
              <a:rPr lang="en-US" sz="2400" dirty="0" err="1">
                <a:solidFill>
                  <a:srgbClr val="0070C0"/>
                </a:solidFill>
              </a:rPr>
              <a:t>mindstorms</a:t>
            </a:r>
            <a:r>
              <a:rPr lang="en-US" sz="2400" dirty="0">
                <a:solidFill>
                  <a:srgbClr val="0070C0"/>
                </a:solidFill>
              </a:rPr>
              <a:t> EV</a:t>
            </a:r>
            <a:r>
              <a:rPr lang="ru-RU" sz="2400" dirty="0">
                <a:solidFill>
                  <a:srgbClr val="0070C0"/>
                </a:solidFill>
              </a:rPr>
              <a:t>3 , с помощью которого можно нанизывать бисер на нитку и тем самым  создаём условия для рукодельниц, сохранив время и ускорив процесс.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Практическая значимость: роботизированный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спиннер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применяется для нанизывания бисера в нитку, что облегчит труд рукодельниц. Нанизанный на нитку бисер используется для вышивки  орнаментов «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билэ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» на якутских унтах,  для плетения нагрудных украшений «плетёнка»,  для изготовления сувенирных изделий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3" name="Picture 4" descr="http://prostodelkino.com/uploads/posts/2013-02-27/image_2833.jpg"/>
          <p:cNvPicPr>
            <a:picLocks noChangeAspect="1" noChangeArrowheads="1"/>
          </p:cNvPicPr>
          <p:nvPr/>
        </p:nvPicPr>
        <p:blipFill>
          <a:blip r:embed="rId2"/>
          <a:srcRect r="5553"/>
          <a:stretch>
            <a:fillRect/>
          </a:stretch>
        </p:blipFill>
        <p:spPr bwMode="auto">
          <a:xfrm>
            <a:off x="495300" y="4724401"/>
            <a:ext cx="2765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st.stranamam.ru/data/cache/2015feb/01/25/14860624_36185.jpg"/>
          <p:cNvPicPr>
            <a:picLocks noChangeAspect="1" noChangeArrowheads="1"/>
          </p:cNvPicPr>
          <p:nvPr/>
        </p:nvPicPr>
        <p:blipFill>
          <a:blip r:embed="rId3"/>
          <a:srcRect l="12302" r="3639" b="8925"/>
          <a:stretch>
            <a:fillRect/>
          </a:stretch>
        </p:blipFill>
        <p:spPr bwMode="auto">
          <a:xfrm>
            <a:off x="3530733" y="4741864"/>
            <a:ext cx="3198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http://znayka.net/images/hands/10170/10170_3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881" y="4724400"/>
            <a:ext cx="262268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85728"/>
            <a:ext cx="89154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изготовления модели «роботизированный </a:t>
            </a:r>
            <a:r>
              <a:rPr lang="ru-RU" sz="2400" dirty="0" err="1"/>
              <a:t>спиннер</a:t>
            </a:r>
            <a:r>
              <a:rPr lang="ru-RU" sz="2400" dirty="0"/>
              <a:t>»:</a:t>
            </a:r>
            <a:br>
              <a:rPr lang="ru-RU" sz="2400" dirty="0"/>
            </a:br>
            <a:endParaRPr lang="ru-RU" sz="36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95300" y="1528765"/>
          <a:ext cx="8915400" cy="504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720501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Конструктор</a:t>
                      </a:r>
                      <a:r>
                        <a:rPr lang="ru-RU" baseline="0" dirty="0" smtClean="0"/>
                        <a:t>  «</a:t>
                      </a:r>
                      <a:r>
                        <a:rPr lang="en-US" baseline="0" dirty="0" smtClean="0"/>
                        <a:t>Lego </a:t>
                      </a:r>
                      <a:r>
                        <a:rPr lang="en-US" baseline="0" dirty="0" err="1" smtClean="0"/>
                        <a:t>mindstorms</a:t>
                      </a:r>
                      <a:r>
                        <a:rPr lang="en-US" baseline="0" dirty="0" smtClean="0"/>
                        <a:t> EV3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9060" marR="99060"/>
                </a:tc>
              </a:tr>
              <a:tr h="72050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Программное  обеспечение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9060" marR="99060"/>
                </a:tc>
              </a:tr>
              <a:tr h="720501">
                <a:tc>
                  <a:txBody>
                    <a:bodyPr/>
                    <a:lstStyle/>
                    <a:p>
                      <a:r>
                        <a:rPr lang="ru-RU" dirty="0" smtClean="0"/>
                        <a:t>Ноутбук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9060" marR="99060"/>
                </a:tc>
              </a:tr>
              <a:tr h="720501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Сосуды и платформа в якутском</a:t>
                      </a:r>
                      <a:r>
                        <a:rPr lang="ru-RU" baseline="0" dirty="0" smtClean="0"/>
                        <a:t> национальном стиле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9060" marR="99060"/>
                </a:tc>
              </a:tr>
              <a:tr h="72050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Интрументы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9060" marR="99060"/>
                </a:tc>
              </a:tr>
              <a:tr h="720501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Материалы</a:t>
                      </a:r>
                      <a:r>
                        <a:rPr lang="ru-RU" baseline="0" dirty="0" smtClean="0"/>
                        <a:t> для </a:t>
                      </a:r>
                      <a:r>
                        <a:rPr lang="ru-RU" baseline="0" dirty="0" err="1" smtClean="0"/>
                        <a:t>бисероплетения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/>
                </a:tc>
              </a:tr>
              <a:tr h="720501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Оборудования «</a:t>
                      </a:r>
                      <a:r>
                        <a:rPr lang="en-US" dirty="0" smtClean="0"/>
                        <a:t>Lego </a:t>
                      </a:r>
                      <a:r>
                        <a:rPr lang="en-US" dirty="0" err="1" smtClean="0"/>
                        <a:t>mindstorms</a:t>
                      </a:r>
                      <a:r>
                        <a:rPr lang="en-US" dirty="0" smtClean="0"/>
                        <a:t> EV3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11268" name="Picture 8" descr="https://63.img.avito.st/1280x960/1690287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433" y="1500175"/>
            <a:ext cx="856456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ttp://www.robotics-academy.org/blog/wp-content/uploads/2014/03/ev3curriculum.png"/>
          <p:cNvPicPr>
            <a:picLocks noChangeAspect="1" noChangeArrowheads="1"/>
          </p:cNvPicPr>
          <p:nvPr/>
        </p:nvPicPr>
        <p:blipFill>
          <a:blip r:embed="rId3" cstate="print"/>
          <a:srcRect b="9238"/>
          <a:stretch>
            <a:fillRect/>
          </a:stretch>
        </p:blipFill>
        <p:spPr bwMode="auto">
          <a:xfrm>
            <a:off x="5959085" y="2285993"/>
            <a:ext cx="928694" cy="7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http://img3.elmir.ua/img/86609/1280/1024/noutbuk_acer_aspire_5750g-32354g75mnkk_nx_rxleu_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6477" y="3143248"/>
            <a:ext cx="85817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player.myshared.ru/895446/data/images/img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6476" y="4643447"/>
            <a:ext cx="791104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Users\Админ\Desktop\доклад\IMG_20181207_170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9" y="3786191"/>
            <a:ext cx="541738" cy="666755"/>
          </a:xfrm>
          <a:prstGeom prst="rect">
            <a:avLst/>
          </a:prstGeom>
          <a:noFill/>
        </p:spPr>
      </p:pic>
      <p:pic>
        <p:nvPicPr>
          <p:cNvPr id="11275" name="Picture 11" descr="http://upakovkaserp.ru/wa-data/public/shop/categories/484/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3867" y="5214950"/>
            <a:ext cx="696521" cy="642942"/>
          </a:xfrm>
          <a:prstGeom prst="rect">
            <a:avLst/>
          </a:prstGeom>
          <a:noFill/>
        </p:spPr>
      </p:pic>
      <p:sp>
        <p:nvSpPr>
          <p:cNvPr id="11277" name="AutoShape 13" descr="https://download.e-bookshelf.de/download/0002/7192/53/L-X-0002719253-0004381702.XHTML/images/c01f003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9" name="AutoShape 15" descr="https://download.e-bookshelf.de/download/0002/7192/53/L-X-0002719253-0004381702.XHTML/images/c01f003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1" name="Picture 17" descr="https://im0-tub-ru.yandex.net/i?id=c400aa9fa83143ca3104af15a5e4b71b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9" y="6000768"/>
            <a:ext cx="1539016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Практическая работа </a:t>
            </a:r>
            <a:r>
              <a:rPr lang="ru-RU" sz="2400" dirty="0"/>
              <a:t>по созданию </a:t>
            </a:r>
            <a:r>
              <a:rPr lang="ru-RU" sz="2400" dirty="0" err="1"/>
              <a:t>Smart-spinner</a:t>
            </a:r>
            <a:r>
              <a:rPr lang="ru-RU" sz="2400" dirty="0"/>
              <a:t> </a:t>
            </a:r>
            <a:r>
              <a:rPr lang="ru-RU" sz="2400" dirty="0" smtClean="0"/>
              <a:t>– помощника  </a:t>
            </a:r>
            <a:r>
              <a:rPr lang="ru-RU" sz="2400" dirty="0"/>
              <a:t>в искусстве </a:t>
            </a:r>
            <a:r>
              <a:rPr lang="ru-RU" sz="2400" dirty="0" err="1"/>
              <a:t>бисероплетения</a:t>
            </a:r>
            <a:r>
              <a:rPr lang="ru-RU" sz="24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339" y="1557338"/>
            <a:ext cx="8915400" cy="1295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 </a:t>
            </a:r>
            <a:r>
              <a:rPr lang="ru-RU" sz="2400" dirty="0" smtClean="0"/>
              <a:t>наших семьях </a:t>
            </a:r>
            <a:r>
              <a:rPr lang="ru-RU" sz="2400" dirty="0" smtClean="0"/>
              <a:t>все любят заниматься </a:t>
            </a:r>
            <a:r>
              <a:rPr lang="ru-RU" sz="2400" dirty="0" err="1" smtClean="0"/>
              <a:t>бисероплетением</a:t>
            </a:r>
            <a:r>
              <a:rPr lang="ru-RU" sz="2400" dirty="0" smtClean="0"/>
              <a:t>. Набралось немало изделий, которые сотворены руками бабушки, мамы и сестёр.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2292" name="Picture 4" descr="http://img.searchmasterclass.net/uploads/posts/2013-06-10/image_3225621.jpg"/>
          <p:cNvPicPr>
            <a:picLocks noChangeAspect="1" noChangeArrowheads="1"/>
          </p:cNvPicPr>
          <p:nvPr/>
        </p:nvPicPr>
        <p:blipFill>
          <a:blip r:embed="rId2"/>
          <a:srcRect l="17445" t="45872" r="9863"/>
          <a:stretch>
            <a:fillRect/>
          </a:stretch>
        </p:blipFill>
        <p:spPr bwMode="auto">
          <a:xfrm>
            <a:off x="1599406" y="3141663"/>
            <a:ext cx="67071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537</TotalTime>
  <Words>875</Words>
  <Application>Microsoft Office PowerPoint</Application>
  <PresentationFormat>Лист A4 (210x297 мм)</PresentationFormat>
  <Paragraphs>109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Лист Microsoft Excel 97-2003</vt:lpstr>
      <vt:lpstr>Smart - spinner - помощник в искусстве бисероплетения </vt:lpstr>
      <vt:lpstr>Презентация PowerPoint</vt:lpstr>
      <vt:lpstr>Презентация PowerPoint</vt:lpstr>
      <vt:lpstr>Презентация PowerPoint</vt:lpstr>
      <vt:lpstr>Цель исследования: </vt:lpstr>
      <vt:lpstr>Презентация PowerPoint</vt:lpstr>
      <vt:lpstr>Презентация PowerPoint</vt:lpstr>
      <vt:lpstr> для изготовления модели «роботизированный спиннер»: </vt:lpstr>
      <vt:lpstr>Практическая работа по созданию Smart-spinner – помощника  в искусстве бисероплетения </vt:lpstr>
      <vt:lpstr>Это мои первые первые  работы</vt:lpstr>
      <vt:lpstr>Технология изготовления робота-помощника Smart-spinner</vt:lpstr>
      <vt:lpstr>Smart spinner -  робот-помощник для нанизывания бисера готов!</vt:lpstr>
      <vt:lpstr>Программа написана в программном обеспечнии LEGOMINDSTORMSEducationEV3 </vt:lpstr>
      <vt:lpstr>Опытно-экспериментальная работа по апробации роботизированного спиннера. </vt:lpstr>
      <vt:lpstr>Результат эксперимента: Длина нитки участника №1 – 13 см. Длина нитки участника  №2 -  26 см.</vt:lpstr>
      <vt:lpstr>Презентация PowerPoint</vt:lpstr>
      <vt:lpstr>Презентация PowerPoint</vt:lpstr>
      <vt:lpstr>Улучшенная версия «Smart-spinner»</vt:lpstr>
      <vt:lpstr>В итоге экспериментов :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Smart-spinner - помощник в искусстве бисероплетения</dc:title>
  <dc:creator>Админ</dc:creator>
  <cp:lastModifiedBy>Arsen</cp:lastModifiedBy>
  <cp:revision>62</cp:revision>
  <dcterms:created xsi:type="dcterms:W3CDTF">2015-12-03T03:58:32Z</dcterms:created>
  <dcterms:modified xsi:type="dcterms:W3CDTF">2023-03-28T14:01:03Z</dcterms:modified>
</cp:coreProperties>
</file>