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70" r:id="rId5"/>
    <p:sldId id="266" r:id="rId6"/>
    <p:sldId id="257" r:id="rId7"/>
    <p:sldId id="262" r:id="rId8"/>
    <p:sldId id="263" r:id="rId9"/>
    <p:sldId id="259" r:id="rId10"/>
    <p:sldId id="260" r:id="rId11"/>
    <p:sldId id="267" r:id="rId12"/>
    <p:sldId id="261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orient="horz" pos="236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orient="horz" pos="618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9" orient="horz" pos="4088" userDrawn="1">
          <p15:clr>
            <a:srgbClr val="A4A3A4"/>
          </p15:clr>
        </p15:guide>
        <p15:guide id="10" orient="horz" pos="42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37"/>
        <p:guide pos="3840"/>
        <p:guide orient="horz" pos="731"/>
        <p:guide orient="horz" pos="2364"/>
        <p:guide pos="211"/>
        <p:guide pos="7469"/>
        <p:guide orient="horz" pos="618"/>
        <p:guide orient="horz" pos="935"/>
        <p:guide orient="horz" pos="4088"/>
        <p:guide orient="horz" pos="4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0F7FE-4820-4C57-BABE-EE9567450FE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248F98-93D6-4034-80D2-8A084C02DBB0}">
      <dgm:prSet phldrT="[Текст]"/>
      <dgm:spPr/>
      <dgm:t>
        <a:bodyPr/>
        <a:lstStyle/>
        <a:p>
          <a:r>
            <a:rPr lang="ru-RU" dirty="0" smtClean="0"/>
            <a:t>Последствия лесных пожаров</a:t>
          </a:r>
          <a:endParaRPr lang="ru-RU" dirty="0"/>
        </a:p>
      </dgm:t>
    </dgm:pt>
    <dgm:pt modelId="{0E4B8BFC-8CF0-47CA-98D7-EC719E1AC1A4}" type="parTrans" cxnId="{118EA146-BB9A-4CF7-904D-6EBBC398D76A}">
      <dgm:prSet/>
      <dgm:spPr/>
      <dgm:t>
        <a:bodyPr/>
        <a:lstStyle/>
        <a:p>
          <a:endParaRPr lang="ru-RU"/>
        </a:p>
      </dgm:t>
    </dgm:pt>
    <dgm:pt modelId="{C156CA38-EAFD-46CC-ABCC-4E375EE6F175}" type="sibTrans" cxnId="{118EA146-BB9A-4CF7-904D-6EBBC398D76A}">
      <dgm:prSet/>
      <dgm:spPr/>
      <dgm:t>
        <a:bodyPr/>
        <a:lstStyle/>
        <a:p>
          <a:endParaRPr lang="ru-RU"/>
        </a:p>
      </dgm:t>
    </dgm:pt>
    <dgm:pt modelId="{BC0B2FF2-F50A-413C-A50B-17D10A22BE95}">
      <dgm:prSet phldrT="[Текст]" custT="1"/>
      <dgm:spPr/>
      <dgm:t>
        <a:bodyPr/>
        <a:lstStyle/>
        <a:p>
          <a:r>
            <a:rPr lang="ru-RU" sz="2200" dirty="0" smtClean="0"/>
            <a:t>Экономический ущерб, в 2019г. 14,4 млрд. руб. только в России</a:t>
          </a:r>
          <a:endParaRPr lang="ru-RU" sz="2200" dirty="0"/>
        </a:p>
      </dgm:t>
    </dgm:pt>
    <dgm:pt modelId="{368EBFB4-A2A4-4EF3-A0B5-57519BB35005}" type="parTrans" cxnId="{B150AB29-13C5-4711-AA6D-30FF0A4C603C}">
      <dgm:prSet/>
      <dgm:spPr/>
      <dgm:t>
        <a:bodyPr/>
        <a:lstStyle/>
        <a:p>
          <a:endParaRPr lang="ru-RU"/>
        </a:p>
      </dgm:t>
    </dgm:pt>
    <dgm:pt modelId="{4DD78C4F-B311-4F9E-9FC0-A4C61F7D78C2}" type="sibTrans" cxnId="{B150AB29-13C5-4711-AA6D-30FF0A4C603C}">
      <dgm:prSet/>
      <dgm:spPr/>
      <dgm:t>
        <a:bodyPr/>
        <a:lstStyle/>
        <a:p>
          <a:endParaRPr lang="ru-RU"/>
        </a:p>
      </dgm:t>
    </dgm:pt>
    <dgm:pt modelId="{14A675D6-E97C-4339-8B21-100EA21CE4D0}">
      <dgm:prSet phldrT="[Текст]" custT="1"/>
      <dgm:spPr/>
      <dgm:t>
        <a:bodyPr/>
        <a:lstStyle/>
        <a:p>
          <a:r>
            <a:rPr lang="ru-RU" sz="2200" dirty="0" smtClean="0"/>
            <a:t>Глобальное потепление климата, таяние ледников вследствие выброса СО</a:t>
          </a:r>
          <a:r>
            <a:rPr lang="ru-RU" sz="2200" baseline="-25000" dirty="0" smtClean="0"/>
            <a:t>2</a:t>
          </a:r>
          <a:r>
            <a:rPr lang="ru-RU" sz="2200" dirty="0" smtClean="0"/>
            <a:t> и сажи</a:t>
          </a:r>
          <a:endParaRPr lang="ru-RU" sz="2200" dirty="0"/>
        </a:p>
      </dgm:t>
    </dgm:pt>
    <dgm:pt modelId="{D0AF523C-0D62-483C-AA97-EC6A76D20603}" type="parTrans" cxnId="{599CD73E-6BD9-4495-AE0B-429181718339}">
      <dgm:prSet/>
      <dgm:spPr/>
      <dgm:t>
        <a:bodyPr/>
        <a:lstStyle/>
        <a:p>
          <a:endParaRPr lang="ru-RU"/>
        </a:p>
      </dgm:t>
    </dgm:pt>
    <dgm:pt modelId="{148181EE-F2CA-48B8-BEF8-3CB17FEDF4D5}" type="sibTrans" cxnId="{599CD73E-6BD9-4495-AE0B-429181718339}">
      <dgm:prSet/>
      <dgm:spPr/>
      <dgm:t>
        <a:bodyPr/>
        <a:lstStyle/>
        <a:p>
          <a:endParaRPr lang="ru-RU"/>
        </a:p>
      </dgm:t>
    </dgm:pt>
    <dgm:pt modelId="{71F3D3EF-98C7-46AE-9653-129C6C694853}" type="pres">
      <dgm:prSet presAssocID="{1C20F7FE-4820-4C57-BABE-EE9567450FE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125BAD-D8BB-4064-8478-5E60652D1F77}" type="pres">
      <dgm:prSet presAssocID="{76248F98-93D6-4034-80D2-8A084C02DBB0}" presName="root" presStyleCnt="0">
        <dgm:presLayoutVars>
          <dgm:chMax/>
          <dgm:chPref val="4"/>
        </dgm:presLayoutVars>
      </dgm:prSet>
      <dgm:spPr/>
    </dgm:pt>
    <dgm:pt modelId="{8256E839-2FA6-4E8D-B75D-9AA3E7534F30}" type="pres">
      <dgm:prSet presAssocID="{76248F98-93D6-4034-80D2-8A084C02DBB0}" presName="rootComposite" presStyleCnt="0">
        <dgm:presLayoutVars/>
      </dgm:prSet>
      <dgm:spPr/>
    </dgm:pt>
    <dgm:pt modelId="{9FF34955-96DD-426B-BAB7-B29FC0FEB271}" type="pres">
      <dgm:prSet presAssocID="{76248F98-93D6-4034-80D2-8A084C02DBB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D17F1F6-4529-461C-8136-BA628372F619}" type="pres">
      <dgm:prSet presAssocID="{76248F98-93D6-4034-80D2-8A084C02DBB0}" presName="childShape" presStyleCnt="0">
        <dgm:presLayoutVars>
          <dgm:chMax val="0"/>
          <dgm:chPref val="0"/>
        </dgm:presLayoutVars>
      </dgm:prSet>
      <dgm:spPr/>
    </dgm:pt>
    <dgm:pt modelId="{3FCEB483-742B-47F4-80C8-BED7CDC0CF3B}" type="pres">
      <dgm:prSet presAssocID="{BC0B2FF2-F50A-413C-A50B-17D10A22BE95}" presName="childComposite" presStyleCnt="0">
        <dgm:presLayoutVars>
          <dgm:chMax val="0"/>
          <dgm:chPref val="0"/>
        </dgm:presLayoutVars>
      </dgm:prSet>
      <dgm:spPr/>
    </dgm:pt>
    <dgm:pt modelId="{EEE0C705-DD64-4494-A209-86B5674E3F1A}" type="pres">
      <dgm:prSet presAssocID="{BC0B2FF2-F50A-413C-A50B-17D10A22BE95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9334187-9936-40AB-B7EF-B3DDDEF5D3AF}" type="pres">
      <dgm:prSet presAssocID="{BC0B2FF2-F50A-413C-A50B-17D10A22BE95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F8FF6-7612-4EAF-9425-1AEA77F91DD8}" type="pres">
      <dgm:prSet presAssocID="{14A675D6-E97C-4339-8B21-100EA21CE4D0}" presName="childComposite" presStyleCnt="0">
        <dgm:presLayoutVars>
          <dgm:chMax val="0"/>
          <dgm:chPref val="0"/>
        </dgm:presLayoutVars>
      </dgm:prSet>
      <dgm:spPr/>
    </dgm:pt>
    <dgm:pt modelId="{B83C07BF-AAD0-4A98-9023-B814AF40E114}" type="pres">
      <dgm:prSet presAssocID="{14A675D6-E97C-4339-8B21-100EA21CE4D0}" presName="Image" presStyleLbl="node1" presStyleIdx="1" presStyleCnt="2" custScaleX="96533" custScaleY="9410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83978724-15BF-4F9F-8DF4-3C84B23F5714}" type="pres">
      <dgm:prSet presAssocID="{14A675D6-E97C-4339-8B21-100EA21CE4D0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24C99-1B22-4C91-BDFE-B50814D50CB0}" type="presOf" srcId="{14A675D6-E97C-4339-8B21-100EA21CE4D0}" destId="{83978724-15BF-4F9F-8DF4-3C84B23F5714}" srcOrd="0" destOrd="0" presId="urn:microsoft.com/office/officeart/2008/layout/PictureAccentList"/>
    <dgm:cxn modelId="{3E7BF1AE-E6BA-451A-A7CA-5C52550850BA}" type="presOf" srcId="{BC0B2FF2-F50A-413C-A50B-17D10A22BE95}" destId="{09334187-9936-40AB-B7EF-B3DDDEF5D3AF}" srcOrd="0" destOrd="0" presId="urn:microsoft.com/office/officeart/2008/layout/PictureAccentList"/>
    <dgm:cxn modelId="{681792B1-CDD6-41C2-A00A-9B2DD7FAF079}" type="presOf" srcId="{1C20F7FE-4820-4C57-BABE-EE9567450FED}" destId="{71F3D3EF-98C7-46AE-9653-129C6C694853}" srcOrd="0" destOrd="0" presId="urn:microsoft.com/office/officeart/2008/layout/PictureAccentList"/>
    <dgm:cxn modelId="{118EA146-BB9A-4CF7-904D-6EBBC398D76A}" srcId="{1C20F7FE-4820-4C57-BABE-EE9567450FED}" destId="{76248F98-93D6-4034-80D2-8A084C02DBB0}" srcOrd="0" destOrd="0" parTransId="{0E4B8BFC-8CF0-47CA-98D7-EC719E1AC1A4}" sibTransId="{C156CA38-EAFD-46CC-ABCC-4E375EE6F175}"/>
    <dgm:cxn modelId="{F6F529CD-3908-44A2-A2EE-B62A0A2B34F0}" type="presOf" srcId="{76248F98-93D6-4034-80D2-8A084C02DBB0}" destId="{9FF34955-96DD-426B-BAB7-B29FC0FEB271}" srcOrd="0" destOrd="0" presId="urn:microsoft.com/office/officeart/2008/layout/PictureAccentList"/>
    <dgm:cxn modelId="{599CD73E-6BD9-4495-AE0B-429181718339}" srcId="{76248F98-93D6-4034-80D2-8A084C02DBB0}" destId="{14A675D6-E97C-4339-8B21-100EA21CE4D0}" srcOrd="1" destOrd="0" parTransId="{D0AF523C-0D62-483C-AA97-EC6A76D20603}" sibTransId="{148181EE-F2CA-48B8-BEF8-3CB17FEDF4D5}"/>
    <dgm:cxn modelId="{B150AB29-13C5-4711-AA6D-30FF0A4C603C}" srcId="{76248F98-93D6-4034-80D2-8A084C02DBB0}" destId="{BC0B2FF2-F50A-413C-A50B-17D10A22BE95}" srcOrd="0" destOrd="0" parTransId="{368EBFB4-A2A4-4EF3-A0B5-57519BB35005}" sibTransId="{4DD78C4F-B311-4F9E-9FC0-A4C61F7D78C2}"/>
    <dgm:cxn modelId="{B2BD8405-9429-4902-9824-0CE5F12078A3}" type="presParOf" srcId="{71F3D3EF-98C7-46AE-9653-129C6C694853}" destId="{0C125BAD-D8BB-4064-8478-5E60652D1F77}" srcOrd="0" destOrd="0" presId="urn:microsoft.com/office/officeart/2008/layout/PictureAccentList"/>
    <dgm:cxn modelId="{FAC8BDBD-2BDA-4263-B922-19C3EF1B47D4}" type="presParOf" srcId="{0C125BAD-D8BB-4064-8478-5E60652D1F77}" destId="{8256E839-2FA6-4E8D-B75D-9AA3E7534F30}" srcOrd="0" destOrd="0" presId="urn:microsoft.com/office/officeart/2008/layout/PictureAccentList"/>
    <dgm:cxn modelId="{635984D0-F209-44C9-976A-14C226F48FA4}" type="presParOf" srcId="{8256E839-2FA6-4E8D-B75D-9AA3E7534F30}" destId="{9FF34955-96DD-426B-BAB7-B29FC0FEB271}" srcOrd="0" destOrd="0" presId="urn:microsoft.com/office/officeart/2008/layout/PictureAccentList"/>
    <dgm:cxn modelId="{ACBD5D81-5061-4F9E-B352-66FB6577D737}" type="presParOf" srcId="{0C125BAD-D8BB-4064-8478-5E60652D1F77}" destId="{9D17F1F6-4529-461C-8136-BA628372F619}" srcOrd="1" destOrd="0" presId="urn:microsoft.com/office/officeart/2008/layout/PictureAccentList"/>
    <dgm:cxn modelId="{F5E233D8-2FCA-4165-8625-9CB3BCBB3452}" type="presParOf" srcId="{9D17F1F6-4529-461C-8136-BA628372F619}" destId="{3FCEB483-742B-47F4-80C8-BED7CDC0CF3B}" srcOrd="0" destOrd="0" presId="urn:microsoft.com/office/officeart/2008/layout/PictureAccentList"/>
    <dgm:cxn modelId="{8D788381-711D-4B6D-9670-7B41237C373C}" type="presParOf" srcId="{3FCEB483-742B-47F4-80C8-BED7CDC0CF3B}" destId="{EEE0C705-DD64-4494-A209-86B5674E3F1A}" srcOrd="0" destOrd="0" presId="urn:microsoft.com/office/officeart/2008/layout/PictureAccentList"/>
    <dgm:cxn modelId="{E9147FBB-7764-4870-B44B-FCC75EDB1F3F}" type="presParOf" srcId="{3FCEB483-742B-47F4-80C8-BED7CDC0CF3B}" destId="{09334187-9936-40AB-B7EF-B3DDDEF5D3AF}" srcOrd="1" destOrd="0" presId="urn:microsoft.com/office/officeart/2008/layout/PictureAccentList"/>
    <dgm:cxn modelId="{A0B95DB8-AE89-409D-9B54-23932C85E72C}" type="presParOf" srcId="{9D17F1F6-4529-461C-8136-BA628372F619}" destId="{074F8FF6-7612-4EAF-9425-1AEA77F91DD8}" srcOrd="1" destOrd="0" presId="urn:microsoft.com/office/officeart/2008/layout/PictureAccentList"/>
    <dgm:cxn modelId="{38DA5A4B-7C95-49A1-9853-AF615F824B0B}" type="presParOf" srcId="{074F8FF6-7612-4EAF-9425-1AEA77F91DD8}" destId="{B83C07BF-AAD0-4A98-9023-B814AF40E114}" srcOrd="0" destOrd="0" presId="urn:microsoft.com/office/officeart/2008/layout/PictureAccentList"/>
    <dgm:cxn modelId="{3425F85F-CFC0-4A29-9416-F038811E7F8B}" type="presParOf" srcId="{074F8FF6-7612-4EAF-9425-1AEA77F91DD8}" destId="{83978724-15BF-4F9F-8DF4-3C84B23F571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291D8-6B84-4018-9249-592056012A9F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DA4EC54B-30A0-42EA-A038-FCBB9C5BB12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Длительный период обнаружения очага возгорания и низкая точность координат пожара даже со спутника</a:t>
          </a:r>
          <a:endParaRPr lang="ru-RU" sz="20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8D99C001-6030-40EA-ADD5-CC56E400BE6F}" type="parTrans" cxnId="{0356FEB9-B8CB-4EE5-B26B-99796D275B76}">
      <dgm:prSet/>
      <dgm:spPr/>
      <dgm:t>
        <a:bodyPr/>
        <a:lstStyle/>
        <a:p>
          <a:endParaRPr lang="ru-RU"/>
        </a:p>
      </dgm:t>
    </dgm:pt>
    <dgm:pt modelId="{12DBDA4B-C394-43EE-BD07-C8945EACC4A4}" type="sibTrans" cxnId="{0356FEB9-B8CB-4EE5-B26B-99796D275B76}">
      <dgm:prSet/>
      <dgm:spPr/>
      <dgm:t>
        <a:bodyPr/>
        <a:lstStyle/>
        <a:p>
          <a:endParaRPr lang="ru-RU"/>
        </a:p>
      </dgm:t>
    </dgm:pt>
    <dgm:pt modelId="{28EB2035-F4E4-41C3-8EC1-4FE159E57EC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Нет обычных подъездов, плохая дорога, непроходимая тайга или болотные топи, не любая пожарная техника пройдет</a:t>
          </a:r>
          <a:endParaRPr lang="ru-RU" sz="20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5293D5E-0201-4DCB-AC7F-BFF781081E83}" type="parTrans" cxnId="{40C26493-4EF1-4402-9877-E6FBB87536A2}">
      <dgm:prSet/>
      <dgm:spPr/>
      <dgm:t>
        <a:bodyPr/>
        <a:lstStyle/>
        <a:p>
          <a:endParaRPr lang="ru-RU"/>
        </a:p>
      </dgm:t>
    </dgm:pt>
    <dgm:pt modelId="{20EBD0F8-3C4A-4A01-8157-D4D38BC89FE1}" type="sibTrans" cxnId="{40C26493-4EF1-4402-9877-E6FBB87536A2}">
      <dgm:prSet/>
      <dgm:spPr/>
      <dgm:t>
        <a:bodyPr/>
        <a:lstStyle/>
        <a:p>
          <a:endParaRPr lang="ru-RU"/>
        </a:p>
      </dgm:t>
    </dgm:pt>
    <dgm:pt modelId="{D5A44416-2B2D-469C-B818-F2B95C82C442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Минерализован-</a:t>
          </a:r>
          <a:r>
            <a:rPr lang="ru-RU" sz="20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ную</a:t>
          </a:r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 полосу часто копают вручную, т.к. трактору не пройти или он будет слишком долго добираться до пожара</a:t>
          </a:r>
          <a:endParaRPr lang="ru-RU" sz="20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9B34A200-EA73-4B9F-A4BB-0F8DB3F7BC33}" type="parTrans" cxnId="{C8F8E572-8D59-4857-96D7-7A533C9ADFCF}">
      <dgm:prSet/>
      <dgm:spPr/>
      <dgm:t>
        <a:bodyPr/>
        <a:lstStyle/>
        <a:p>
          <a:endParaRPr lang="ru-RU"/>
        </a:p>
      </dgm:t>
    </dgm:pt>
    <dgm:pt modelId="{E2BBFAAB-D55B-456E-8C66-BD46835B2F6D}" type="sibTrans" cxnId="{C8F8E572-8D59-4857-96D7-7A533C9ADFCF}">
      <dgm:prSet/>
      <dgm:spPr/>
      <dgm:t>
        <a:bodyPr/>
        <a:lstStyle/>
        <a:p>
          <a:endParaRPr lang="ru-RU"/>
        </a:p>
      </dgm:t>
    </dgm:pt>
    <dgm:pt modelId="{F5A66256-C401-4762-8B97-13557EDC4C3F}" type="pres">
      <dgm:prSet presAssocID="{196291D8-6B84-4018-9249-592056012A9F}" presName="Name0" presStyleCnt="0">
        <dgm:presLayoutVars>
          <dgm:dir/>
          <dgm:resizeHandles val="exact"/>
        </dgm:presLayoutVars>
      </dgm:prSet>
      <dgm:spPr/>
    </dgm:pt>
    <dgm:pt modelId="{C52FE639-3A88-41C9-8408-B19289E9EBFA}" type="pres">
      <dgm:prSet presAssocID="{196291D8-6B84-4018-9249-592056012A9F}" presName="bkgdShp" presStyleLbl="alignAccFollowNode1" presStyleIdx="0" presStyleCnt="1" custLinFactNeighborX="-16153" custLinFactNeighborY="-8955"/>
      <dgm:spPr/>
    </dgm:pt>
    <dgm:pt modelId="{319D0B27-754F-457C-B8D0-8221C520D190}" type="pres">
      <dgm:prSet presAssocID="{196291D8-6B84-4018-9249-592056012A9F}" presName="linComp" presStyleCnt="0"/>
      <dgm:spPr/>
    </dgm:pt>
    <dgm:pt modelId="{C5A58A69-DD49-491C-8D91-8024F15BBED9}" type="pres">
      <dgm:prSet presAssocID="{DA4EC54B-30A0-42EA-A038-FCBB9C5BB12D}" presName="compNode" presStyleCnt="0"/>
      <dgm:spPr/>
    </dgm:pt>
    <dgm:pt modelId="{5583D599-8658-4C0D-AFF1-30BF01AB2686}" type="pres">
      <dgm:prSet presAssocID="{DA4EC54B-30A0-42EA-A038-FCBB9C5BB1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FF49D-EA36-42A2-8D80-9BDA6365843E}" type="pres">
      <dgm:prSet presAssocID="{DA4EC54B-30A0-42EA-A038-FCBB9C5BB12D}" presName="invisiNode" presStyleLbl="node1" presStyleIdx="0" presStyleCnt="3"/>
      <dgm:spPr/>
    </dgm:pt>
    <dgm:pt modelId="{A71E0B52-9B1E-4546-943F-FDFC22B45C7D}" type="pres">
      <dgm:prSet presAssocID="{DA4EC54B-30A0-42EA-A038-FCBB9C5BB12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B2A568F8-515B-4547-84DD-CE6DDEE9F5AF}" type="pres">
      <dgm:prSet presAssocID="{12DBDA4B-C394-43EE-BD07-C8945EACC4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56029A-965F-45A8-A23B-D1C899308336}" type="pres">
      <dgm:prSet presAssocID="{28EB2035-F4E4-41C3-8EC1-4FE159E57ECA}" presName="compNode" presStyleCnt="0"/>
      <dgm:spPr/>
    </dgm:pt>
    <dgm:pt modelId="{6533133E-3AF7-4362-9990-A00B65C74C6B}" type="pres">
      <dgm:prSet presAssocID="{28EB2035-F4E4-41C3-8EC1-4FE159E57E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D3510-EFEC-408C-94D2-3946E1A833CB}" type="pres">
      <dgm:prSet presAssocID="{28EB2035-F4E4-41C3-8EC1-4FE159E57ECA}" presName="invisiNode" presStyleLbl="node1" presStyleIdx="1" presStyleCnt="3"/>
      <dgm:spPr/>
    </dgm:pt>
    <dgm:pt modelId="{962BB11E-E90B-4C18-8B96-D0F9E9EBA147}" type="pres">
      <dgm:prSet presAssocID="{28EB2035-F4E4-41C3-8EC1-4FE159E57ECA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1B972EA1-AFC9-4CDE-9935-FA0805DAFA62}" type="pres">
      <dgm:prSet presAssocID="{20EBD0F8-3C4A-4A01-8157-D4D38BC89F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9CC980-4EA5-44E8-A638-5299E1D98E31}" type="pres">
      <dgm:prSet presAssocID="{D5A44416-2B2D-469C-B818-F2B95C82C442}" presName="compNode" presStyleCnt="0"/>
      <dgm:spPr/>
    </dgm:pt>
    <dgm:pt modelId="{06129179-215C-43A7-A318-3CA61DF04245}" type="pres">
      <dgm:prSet presAssocID="{D5A44416-2B2D-469C-B818-F2B95C82C4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696B5-68A6-4139-8F3B-751522EFA84D}" type="pres">
      <dgm:prSet presAssocID="{D5A44416-2B2D-469C-B818-F2B95C82C442}" presName="invisiNode" presStyleLbl="node1" presStyleIdx="2" presStyleCnt="3"/>
      <dgm:spPr/>
    </dgm:pt>
    <dgm:pt modelId="{A161AA40-9E0C-43A0-AC94-D5197D35B5A9}" type="pres">
      <dgm:prSet presAssocID="{D5A44416-2B2D-469C-B818-F2B95C82C442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0BF092CF-81B7-481D-BC2C-609B8A28A29A}" type="presOf" srcId="{196291D8-6B84-4018-9249-592056012A9F}" destId="{F5A66256-C401-4762-8B97-13557EDC4C3F}" srcOrd="0" destOrd="0" presId="urn:microsoft.com/office/officeart/2005/8/layout/pList2"/>
    <dgm:cxn modelId="{FC3E4EB1-2F08-41D9-AD06-120F8282B25A}" type="presOf" srcId="{12DBDA4B-C394-43EE-BD07-C8945EACC4A4}" destId="{B2A568F8-515B-4547-84DD-CE6DDEE9F5AF}" srcOrd="0" destOrd="0" presId="urn:microsoft.com/office/officeart/2005/8/layout/pList2"/>
    <dgm:cxn modelId="{4F5094C3-3B7F-4C43-9D2B-81298C1471DA}" type="presOf" srcId="{28EB2035-F4E4-41C3-8EC1-4FE159E57ECA}" destId="{6533133E-3AF7-4362-9990-A00B65C74C6B}" srcOrd="0" destOrd="0" presId="urn:microsoft.com/office/officeart/2005/8/layout/pList2"/>
    <dgm:cxn modelId="{901B81A6-52C3-4B97-9F83-07022D181023}" type="presOf" srcId="{DA4EC54B-30A0-42EA-A038-FCBB9C5BB12D}" destId="{5583D599-8658-4C0D-AFF1-30BF01AB2686}" srcOrd="0" destOrd="0" presId="urn:microsoft.com/office/officeart/2005/8/layout/pList2"/>
    <dgm:cxn modelId="{0F938BB9-6083-471A-8A20-5D5FCACA750D}" type="presOf" srcId="{D5A44416-2B2D-469C-B818-F2B95C82C442}" destId="{06129179-215C-43A7-A318-3CA61DF04245}" srcOrd="0" destOrd="0" presId="urn:microsoft.com/office/officeart/2005/8/layout/pList2"/>
    <dgm:cxn modelId="{C8F8E572-8D59-4857-96D7-7A533C9ADFCF}" srcId="{196291D8-6B84-4018-9249-592056012A9F}" destId="{D5A44416-2B2D-469C-B818-F2B95C82C442}" srcOrd="2" destOrd="0" parTransId="{9B34A200-EA73-4B9F-A4BB-0F8DB3F7BC33}" sibTransId="{E2BBFAAB-D55B-456E-8C66-BD46835B2F6D}"/>
    <dgm:cxn modelId="{40C26493-4EF1-4402-9877-E6FBB87536A2}" srcId="{196291D8-6B84-4018-9249-592056012A9F}" destId="{28EB2035-F4E4-41C3-8EC1-4FE159E57ECA}" srcOrd="1" destOrd="0" parTransId="{65293D5E-0201-4DCB-AC7F-BFF781081E83}" sibTransId="{20EBD0F8-3C4A-4A01-8157-D4D38BC89FE1}"/>
    <dgm:cxn modelId="{0356FEB9-B8CB-4EE5-B26B-99796D275B76}" srcId="{196291D8-6B84-4018-9249-592056012A9F}" destId="{DA4EC54B-30A0-42EA-A038-FCBB9C5BB12D}" srcOrd="0" destOrd="0" parTransId="{8D99C001-6030-40EA-ADD5-CC56E400BE6F}" sibTransId="{12DBDA4B-C394-43EE-BD07-C8945EACC4A4}"/>
    <dgm:cxn modelId="{1A6E53BE-30BB-4782-AA0F-1099214B8CF7}" type="presOf" srcId="{20EBD0F8-3C4A-4A01-8157-D4D38BC89FE1}" destId="{1B972EA1-AFC9-4CDE-9935-FA0805DAFA62}" srcOrd="0" destOrd="0" presId="urn:microsoft.com/office/officeart/2005/8/layout/pList2"/>
    <dgm:cxn modelId="{6576EE38-5F13-444B-9ED1-6DC73243E4A4}" type="presParOf" srcId="{F5A66256-C401-4762-8B97-13557EDC4C3F}" destId="{C52FE639-3A88-41C9-8408-B19289E9EBFA}" srcOrd="0" destOrd="0" presId="urn:microsoft.com/office/officeart/2005/8/layout/pList2"/>
    <dgm:cxn modelId="{43F1C313-2248-4F12-906B-7AF137BBE9E3}" type="presParOf" srcId="{F5A66256-C401-4762-8B97-13557EDC4C3F}" destId="{319D0B27-754F-457C-B8D0-8221C520D190}" srcOrd="1" destOrd="0" presId="urn:microsoft.com/office/officeart/2005/8/layout/pList2"/>
    <dgm:cxn modelId="{6587732C-626B-4985-BA3E-1C1D45602061}" type="presParOf" srcId="{319D0B27-754F-457C-B8D0-8221C520D190}" destId="{C5A58A69-DD49-491C-8D91-8024F15BBED9}" srcOrd="0" destOrd="0" presId="urn:microsoft.com/office/officeart/2005/8/layout/pList2"/>
    <dgm:cxn modelId="{337DC586-C957-4F53-B956-EF449BC5376B}" type="presParOf" srcId="{C5A58A69-DD49-491C-8D91-8024F15BBED9}" destId="{5583D599-8658-4C0D-AFF1-30BF01AB2686}" srcOrd="0" destOrd="0" presId="urn:microsoft.com/office/officeart/2005/8/layout/pList2"/>
    <dgm:cxn modelId="{14AA6156-2CC3-4A23-97E7-A698A1862A71}" type="presParOf" srcId="{C5A58A69-DD49-491C-8D91-8024F15BBED9}" destId="{B8AFF49D-EA36-42A2-8D80-9BDA6365843E}" srcOrd="1" destOrd="0" presId="urn:microsoft.com/office/officeart/2005/8/layout/pList2"/>
    <dgm:cxn modelId="{3D15126C-C471-4BF9-A941-DD982EB6797F}" type="presParOf" srcId="{C5A58A69-DD49-491C-8D91-8024F15BBED9}" destId="{A71E0B52-9B1E-4546-943F-FDFC22B45C7D}" srcOrd="2" destOrd="0" presId="urn:microsoft.com/office/officeart/2005/8/layout/pList2"/>
    <dgm:cxn modelId="{ABE4B21A-559C-408F-AA8F-72FDC48B18C0}" type="presParOf" srcId="{319D0B27-754F-457C-B8D0-8221C520D190}" destId="{B2A568F8-515B-4547-84DD-CE6DDEE9F5AF}" srcOrd="1" destOrd="0" presId="urn:microsoft.com/office/officeart/2005/8/layout/pList2"/>
    <dgm:cxn modelId="{36313629-5451-470C-A4F4-8E461388FE91}" type="presParOf" srcId="{319D0B27-754F-457C-B8D0-8221C520D190}" destId="{4856029A-965F-45A8-A23B-D1C899308336}" srcOrd="2" destOrd="0" presId="urn:microsoft.com/office/officeart/2005/8/layout/pList2"/>
    <dgm:cxn modelId="{BA686653-61C7-435E-92ED-C330539747AC}" type="presParOf" srcId="{4856029A-965F-45A8-A23B-D1C899308336}" destId="{6533133E-3AF7-4362-9990-A00B65C74C6B}" srcOrd="0" destOrd="0" presId="urn:microsoft.com/office/officeart/2005/8/layout/pList2"/>
    <dgm:cxn modelId="{3DBCF92B-853F-494A-8588-A0B76A84AC71}" type="presParOf" srcId="{4856029A-965F-45A8-A23B-D1C899308336}" destId="{71ED3510-EFEC-408C-94D2-3946E1A833CB}" srcOrd="1" destOrd="0" presId="urn:microsoft.com/office/officeart/2005/8/layout/pList2"/>
    <dgm:cxn modelId="{511FE16A-0D33-4EC5-B4E2-AEE3999E1F94}" type="presParOf" srcId="{4856029A-965F-45A8-A23B-D1C899308336}" destId="{962BB11E-E90B-4C18-8B96-D0F9E9EBA147}" srcOrd="2" destOrd="0" presId="urn:microsoft.com/office/officeart/2005/8/layout/pList2"/>
    <dgm:cxn modelId="{66B453B0-A3DA-4937-8C3D-05E56CDDED42}" type="presParOf" srcId="{319D0B27-754F-457C-B8D0-8221C520D190}" destId="{1B972EA1-AFC9-4CDE-9935-FA0805DAFA62}" srcOrd="3" destOrd="0" presId="urn:microsoft.com/office/officeart/2005/8/layout/pList2"/>
    <dgm:cxn modelId="{D822E1B6-D938-4879-AA24-68993B7CC9B5}" type="presParOf" srcId="{319D0B27-754F-457C-B8D0-8221C520D190}" destId="{609CC980-4EA5-44E8-A638-5299E1D98E31}" srcOrd="4" destOrd="0" presId="urn:microsoft.com/office/officeart/2005/8/layout/pList2"/>
    <dgm:cxn modelId="{48C9D779-2BAD-4493-A304-3C2CA891842D}" type="presParOf" srcId="{609CC980-4EA5-44E8-A638-5299E1D98E31}" destId="{06129179-215C-43A7-A318-3CA61DF04245}" srcOrd="0" destOrd="0" presId="urn:microsoft.com/office/officeart/2005/8/layout/pList2"/>
    <dgm:cxn modelId="{A2E1B516-8D25-4159-B904-9F2DC42E746E}" type="presParOf" srcId="{609CC980-4EA5-44E8-A638-5299E1D98E31}" destId="{CB4696B5-68A6-4139-8F3B-751522EFA84D}" srcOrd="1" destOrd="0" presId="urn:microsoft.com/office/officeart/2005/8/layout/pList2"/>
    <dgm:cxn modelId="{38B6E2DD-7582-4769-86C1-F94C5EF8F9FF}" type="presParOf" srcId="{609CC980-4EA5-44E8-A638-5299E1D98E31}" destId="{A161AA40-9E0C-43A0-AC94-D5197D35B5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291D8-6B84-4018-9249-592056012A9F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DA4EC54B-30A0-42EA-A038-FCBB9C5BB12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Часто нужно слишком много воды, не хватает запаса, используют ручные ранцы, тушат пожар вручную. Повторные загорания</a:t>
          </a:r>
          <a:endParaRPr lang="ru-RU" sz="20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8D99C001-6030-40EA-ADD5-CC56E400BE6F}" type="parTrans" cxnId="{0356FEB9-B8CB-4EE5-B26B-99796D275B76}">
      <dgm:prSet/>
      <dgm:spPr/>
      <dgm:t>
        <a:bodyPr/>
        <a:lstStyle/>
        <a:p>
          <a:endParaRPr lang="ru-RU"/>
        </a:p>
      </dgm:t>
    </dgm:pt>
    <dgm:pt modelId="{12DBDA4B-C394-43EE-BD07-C8945EACC4A4}" type="sibTrans" cxnId="{0356FEB9-B8CB-4EE5-B26B-99796D275B76}">
      <dgm:prSet/>
      <dgm:spPr/>
      <dgm:t>
        <a:bodyPr/>
        <a:lstStyle/>
        <a:p>
          <a:endParaRPr lang="ru-RU"/>
        </a:p>
      </dgm:t>
    </dgm:pt>
    <dgm:pt modelId="{28EB2035-F4E4-41C3-8EC1-4FE159E57EC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Риск гибели </a:t>
          </a:r>
        </a:p>
        <a:p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или </a:t>
          </a:r>
          <a:r>
            <a:rPr lang="ru-RU" sz="20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травмирования</a:t>
          </a:r>
          <a:r>
            <a:rPr lang="ru-RU" sz="2000" dirty="0" smtClean="0">
              <a:solidFill>
                <a:srgbClr val="002060"/>
              </a:solidFill>
              <a:latin typeface="Arial Narrow" panose="020B0606020202030204" pitchFamily="34" charset="0"/>
            </a:rPr>
            <a:t> людей, пострадавших и пожарных</a:t>
          </a:r>
          <a:endParaRPr lang="ru-RU" sz="20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65293D5E-0201-4DCB-AC7F-BFF781081E83}" type="parTrans" cxnId="{40C26493-4EF1-4402-9877-E6FBB87536A2}">
      <dgm:prSet/>
      <dgm:spPr/>
      <dgm:t>
        <a:bodyPr/>
        <a:lstStyle/>
        <a:p>
          <a:endParaRPr lang="ru-RU"/>
        </a:p>
      </dgm:t>
    </dgm:pt>
    <dgm:pt modelId="{20EBD0F8-3C4A-4A01-8157-D4D38BC89FE1}" type="sibTrans" cxnId="{40C26493-4EF1-4402-9877-E6FBB87536A2}">
      <dgm:prSet/>
      <dgm:spPr/>
      <dgm:t>
        <a:bodyPr/>
        <a:lstStyle/>
        <a:p>
          <a:endParaRPr lang="ru-RU"/>
        </a:p>
      </dgm:t>
    </dgm:pt>
    <dgm:pt modelId="{F5A66256-C401-4762-8B97-13557EDC4C3F}" type="pres">
      <dgm:prSet presAssocID="{196291D8-6B84-4018-9249-592056012A9F}" presName="Name0" presStyleCnt="0">
        <dgm:presLayoutVars>
          <dgm:dir/>
          <dgm:resizeHandles val="exact"/>
        </dgm:presLayoutVars>
      </dgm:prSet>
      <dgm:spPr/>
    </dgm:pt>
    <dgm:pt modelId="{C52FE639-3A88-41C9-8408-B19289E9EBFA}" type="pres">
      <dgm:prSet presAssocID="{196291D8-6B84-4018-9249-592056012A9F}" presName="bkgdShp" presStyleLbl="alignAccFollowNode1" presStyleIdx="0" presStyleCnt="1" custScaleY="100298" custLinFactNeighborY="4851"/>
      <dgm:spPr/>
    </dgm:pt>
    <dgm:pt modelId="{319D0B27-754F-457C-B8D0-8221C520D190}" type="pres">
      <dgm:prSet presAssocID="{196291D8-6B84-4018-9249-592056012A9F}" presName="linComp" presStyleCnt="0"/>
      <dgm:spPr/>
    </dgm:pt>
    <dgm:pt modelId="{C5A58A69-DD49-491C-8D91-8024F15BBED9}" type="pres">
      <dgm:prSet presAssocID="{DA4EC54B-30A0-42EA-A038-FCBB9C5BB12D}" presName="compNode" presStyleCnt="0"/>
      <dgm:spPr/>
    </dgm:pt>
    <dgm:pt modelId="{5583D599-8658-4C0D-AFF1-30BF01AB2686}" type="pres">
      <dgm:prSet presAssocID="{DA4EC54B-30A0-42EA-A038-FCBB9C5BB12D}" presName="node" presStyleLbl="node1" presStyleIdx="0" presStyleCnt="2" custScaleY="97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FF49D-EA36-42A2-8D80-9BDA6365843E}" type="pres">
      <dgm:prSet presAssocID="{DA4EC54B-30A0-42EA-A038-FCBB9C5BB12D}" presName="invisiNode" presStyleLbl="node1" presStyleIdx="0" presStyleCnt="2"/>
      <dgm:spPr/>
    </dgm:pt>
    <dgm:pt modelId="{A71E0B52-9B1E-4546-943F-FDFC22B45C7D}" type="pres">
      <dgm:prSet presAssocID="{DA4EC54B-30A0-42EA-A038-FCBB9C5BB12D}" presName="imagNode" presStyleLbl="fgImgPlace1" presStyleIdx="0" presStyleCnt="2" custScaleY="97371" custLinFactNeighborY="40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2A568F8-515B-4547-84DD-CE6DDEE9F5AF}" type="pres">
      <dgm:prSet presAssocID="{12DBDA4B-C394-43EE-BD07-C8945EACC4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56029A-965F-45A8-A23B-D1C899308336}" type="pres">
      <dgm:prSet presAssocID="{28EB2035-F4E4-41C3-8EC1-4FE159E57ECA}" presName="compNode" presStyleCnt="0"/>
      <dgm:spPr/>
    </dgm:pt>
    <dgm:pt modelId="{6533133E-3AF7-4362-9990-A00B65C74C6B}" type="pres">
      <dgm:prSet presAssocID="{28EB2035-F4E4-41C3-8EC1-4FE159E57ECA}" presName="node" presStyleLbl="node1" presStyleIdx="1" presStyleCnt="2" custScaleY="98266" custLinFactNeighborY="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D3510-EFEC-408C-94D2-3946E1A833CB}" type="pres">
      <dgm:prSet presAssocID="{28EB2035-F4E4-41C3-8EC1-4FE159E57ECA}" presName="invisiNode" presStyleLbl="node1" presStyleIdx="1" presStyleCnt="2"/>
      <dgm:spPr/>
    </dgm:pt>
    <dgm:pt modelId="{962BB11E-E90B-4C18-8B96-D0F9E9EBA147}" type="pres">
      <dgm:prSet presAssocID="{28EB2035-F4E4-41C3-8EC1-4FE159E57ECA}" presName="imagNode" presStyleLbl="fgImgPlace1" presStyleIdx="1" presStyleCnt="2" custScaleX="100375" custScaleY="96128" custLinFactNeighborY="40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0BF092CF-81B7-481D-BC2C-609B8A28A29A}" type="presOf" srcId="{196291D8-6B84-4018-9249-592056012A9F}" destId="{F5A66256-C401-4762-8B97-13557EDC4C3F}" srcOrd="0" destOrd="0" presId="urn:microsoft.com/office/officeart/2005/8/layout/pList2"/>
    <dgm:cxn modelId="{FC3E4EB1-2F08-41D9-AD06-120F8282B25A}" type="presOf" srcId="{12DBDA4B-C394-43EE-BD07-C8945EACC4A4}" destId="{B2A568F8-515B-4547-84DD-CE6DDEE9F5AF}" srcOrd="0" destOrd="0" presId="urn:microsoft.com/office/officeart/2005/8/layout/pList2"/>
    <dgm:cxn modelId="{4F5094C3-3B7F-4C43-9D2B-81298C1471DA}" type="presOf" srcId="{28EB2035-F4E4-41C3-8EC1-4FE159E57ECA}" destId="{6533133E-3AF7-4362-9990-A00B65C74C6B}" srcOrd="0" destOrd="0" presId="urn:microsoft.com/office/officeart/2005/8/layout/pList2"/>
    <dgm:cxn modelId="{901B81A6-52C3-4B97-9F83-07022D181023}" type="presOf" srcId="{DA4EC54B-30A0-42EA-A038-FCBB9C5BB12D}" destId="{5583D599-8658-4C0D-AFF1-30BF01AB2686}" srcOrd="0" destOrd="0" presId="urn:microsoft.com/office/officeart/2005/8/layout/pList2"/>
    <dgm:cxn modelId="{40C26493-4EF1-4402-9877-E6FBB87536A2}" srcId="{196291D8-6B84-4018-9249-592056012A9F}" destId="{28EB2035-F4E4-41C3-8EC1-4FE159E57ECA}" srcOrd="1" destOrd="0" parTransId="{65293D5E-0201-4DCB-AC7F-BFF781081E83}" sibTransId="{20EBD0F8-3C4A-4A01-8157-D4D38BC89FE1}"/>
    <dgm:cxn modelId="{0356FEB9-B8CB-4EE5-B26B-99796D275B76}" srcId="{196291D8-6B84-4018-9249-592056012A9F}" destId="{DA4EC54B-30A0-42EA-A038-FCBB9C5BB12D}" srcOrd="0" destOrd="0" parTransId="{8D99C001-6030-40EA-ADD5-CC56E400BE6F}" sibTransId="{12DBDA4B-C394-43EE-BD07-C8945EACC4A4}"/>
    <dgm:cxn modelId="{6576EE38-5F13-444B-9ED1-6DC73243E4A4}" type="presParOf" srcId="{F5A66256-C401-4762-8B97-13557EDC4C3F}" destId="{C52FE639-3A88-41C9-8408-B19289E9EBFA}" srcOrd="0" destOrd="0" presId="urn:microsoft.com/office/officeart/2005/8/layout/pList2"/>
    <dgm:cxn modelId="{43F1C313-2248-4F12-906B-7AF137BBE9E3}" type="presParOf" srcId="{F5A66256-C401-4762-8B97-13557EDC4C3F}" destId="{319D0B27-754F-457C-B8D0-8221C520D190}" srcOrd="1" destOrd="0" presId="urn:microsoft.com/office/officeart/2005/8/layout/pList2"/>
    <dgm:cxn modelId="{6587732C-626B-4985-BA3E-1C1D45602061}" type="presParOf" srcId="{319D0B27-754F-457C-B8D0-8221C520D190}" destId="{C5A58A69-DD49-491C-8D91-8024F15BBED9}" srcOrd="0" destOrd="0" presId="urn:microsoft.com/office/officeart/2005/8/layout/pList2"/>
    <dgm:cxn modelId="{337DC586-C957-4F53-B956-EF449BC5376B}" type="presParOf" srcId="{C5A58A69-DD49-491C-8D91-8024F15BBED9}" destId="{5583D599-8658-4C0D-AFF1-30BF01AB2686}" srcOrd="0" destOrd="0" presId="urn:microsoft.com/office/officeart/2005/8/layout/pList2"/>
    <dgm:cxn modelId="{14AA6156-2CC3-4A23-97E7-A698A1862A71}" type="presParOf" srcId="{C5A58A69-DD49-491C-8D91-8024F15BBED9}" destId="{B8AFF49D-EA36-42A2-8D80-9BDA6365843E}" srcOrd="1" destOrd="0" presId="urn:microsoft.com/office/officeart/2005/8/layout/pList2"/>
    <dgm:cxn modelId="{3D15126C-C471-4BF9-A941-DD982EB6797F}" type="presParOf" srcId="{C5A58A69-DD49-491C-8D91-8024F15BBED9}" destId="{A71E0B52-9B1E-4546-943F-FDFC22B45C7D}" srcOrd="2" destOrd="0" presId="urn:microsoft.com/office/officeart/2005/8/layout/pList2"/>
    <dgm:cxn modelId="{ABE4B21A-559C-408F-AA8F-72FDC48B18C0}" type="presParOf" srcId="{319D0B27-754F-457C-B8D0-8221C520D190}" destId="{B2A568F8-515B-4547-84DD-CE6DDEE9F5AF}" srcOrd="1" destOrd="0" presId="urn:microsoft.com/office/officeart/2005/8/layout/pList2"/>
    <dgm:cxn modelId="{36313629-5451-470C-A4F4-8E461388FE91}" type="presParOf" srcId="{319D0B27-754F-457C-B8D0-8221C520D190}" destId="{4856029A-965F-45A8-A23B-D1C899308336}" srcOrd="2" destOrd="0" presId="urn:microsoft.com/office/officeart/2005/8/layout/pList2"/>
    <dgm:cxn modelId="{BA686653-61C7-435E-92ED-C330539747AC}" type="presParOf" srcId="{4856029A-965F-45A8-A23B-D1C899308336}" destId="{6533133E-3AF7-4362-9990-A00B65C74C6B}" srcOrd="0" destOrd="0" presId="urn:microsoft.com/office/officeart/2005/8/layout/pList2"/>
    <dgm:cxn modelId="{3DBCF92B-853F-494A-8588-A0B76A84AC71}" type="presParOf" srcId="{4856029A-965F-45A8-A23B-D1C899308336}" destId="{71ED3510-EFEC-408C-94D2-3946E1A833CB}" srcOrd="1" destOrd="0" presId="urn:microsoft.com/office/officeart/2005/8/layout/pList2"/>
    <dgm:cxn modelId="{511FE16A-0D33-4EC5-B4E2-AEE3999E1F94}" type="presParOf" srcId="{4856029A-965F-45A8-A23B-D1C899308336}" destId="{962BB11E-E90B-4C18-8B96-D0F9E9EBA14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CFEA66-40B8-4B6A-96D0-2A728C6471A4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8443B-E590-4874-A4DA-580F2E662D9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видеофиксации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лесного пожара с поворотной </a:t>
          </a:r>
          <a:r>
            <a:rPr lang="ru-RU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экшн</a:t>
          </a:r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- камерой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01356-7A58-4488-87FE-0FAAA1934E46}" type="parTrans" cxnId="{A6DA7E1E-61E7-429B-8F2A-A5029B7E8C7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6997F-1730-4958-87CA-A187591FF481}" type="sibTrans" cxnId="{A6DA7E1E-61E7-429B-8F2A-A5029B7E8C76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1DF52-C176-40F3-B8AF-BD30FF71DA79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тушения  огнетушащим порошком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ECB58-24D1-41E4-B6AF-AAEA7AE12E21}" type="parTrans" cxnId="{9BD585D5-F1B3-4F57-8F33-D3153B5EAE2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855B5-2A3F-4C6F-BA37-6777659E7585}" type="sibTrans" cxnId="{9BD585D5-F1B3-4F57-8F33-D3153B5EAE2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EBC16-3D13-485F-ADEB-7A430575900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копания минерализованной полосы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215C8-1B65-4A2C-81F1-A11EA0A7C8D8}" type="parTrans" cxnId="{F0AE9CA6-1B72-486C-929F-2B8D201D774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B977D-8E72-41E3-A57F-1D405909AF6F}" type="sibTrans" cxnId="{F0AE9CA6-1B72-486C-929F-2B8D201D774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1BC67-81F5-46B0-B8FA-F358AC6E5687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робота-пожарного: гусеничная тележка с широкой базой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DF2B3-B78C-4199-8649-B2298F92C734}" type="parTrans" cxnId="{4B9CD932-8CEC-40D3-85AC-C1F0A8DD95C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019D1-EF0F-426F-85AA-CCAB82E2DC96}" type="sibTrans" cxnId="{4B9CD932-8CEC-40D3-85AC-C1F0A8DD95C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AE910-9375-425D-979E-0812161B517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точного обнаружения очага пожара по температуре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6E2D7-C74B-4EC9-9C7A-281AE847869D}" type="sibTrans" cxnId="{7D887CAA-5291-4246-A184-6A016F175A2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7C2C6-6FE7-4C94-8013-D107E6B69FD7}" type="parTrans" cxnId="{7D887CAA-5291-4246-A184-6A016F175A2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A0E22-208B-4088-982A-6F83DFE41DA6}" type="pres">
      <dgm:prSet presAssocID="{14CFEA66-40B8-4B6A-96D0-2A728C6471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A496C2-0634-4892-A786-C3DA1F226ACF}" type="pres">
      <dgm:prSet presAssocID="{2098443B-E590-4874-A4DA-580F2E662D93}" presName="composite" presStyleCnt="0"/>
      <dgm:spPr/>
    </dgm:pt>
    <dgm:pt modelId="{1FA22E6A-6DF1-4B99-8C97-5235BB8A0865}" type="pres">
      <dgm:prSet presAssocID="{2098443B-E590-4874-A4DA-580F2E662D93}" presName="rect1" presStyleLbl="bgImgPlace1" presStyleIdx="0" presStyleCnt="5"/>
      <dgm:spPr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5ED72482-2303-43D1-AC8E-D52078E55306}" type="pres">
      <dgm:prSet presAssocID="{2098443B-E590-4874-A4DA-580F2E662D93}" presName="wedgeRectCallout1" presStyleLbl="node1" presStyleIdx="0" presStyleCnt="5" custScaleX="144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02579-CA30-41B0-8E31-F3E1553B010F}" type="pres">
      <dgm:prSet presAssocID="{5C56997F-1730-4958-87CA-A187591FF481}" presName="sibTrans" presStyleCnt="0"/>
      <dgm:spPr/>
    </dgm:pt>
    <dgm:pt modelId="{DC6FE3A0-66F0-46E6-90A8-06A3030C6EB6}" type="pres">
      <dgm:prSet presAssocID="{49C1BC67-81F5-46B0-B8FA-F358AC6E5687}" presName="composite" presStyleCnt="0"/>
      <dgm:spPr/>
    </dgm:pt>
    <dgm:pt modelId="{F5BAD07F-020E-49F7-8A55-9320333C2372}" type="pres">
      <dgm:prSet presAssocID="{49C1BC67-81F5-46B0-B8FA-F358AC6E5687}" presName="rect1" presStyleLbl="bgImgPlace1" presStyleIdx="1" presStyleCnt="5"/>
      <dgm:spPr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8BD6782C-4BDF-48F9-B990-FD292CA14EF0}" type="pres">
      <dgm:prSet presAssocID="{49C1BC67-81F5-46B0-B8FA-F358AC6E5687}" presName="wedgeRectCallout1" presStyleLbl="node1" presStyleIdx="1" presStyleCnt="5" custScaleX="135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D93B-6807-46AA-ABFE-921E745834FF}" type="pres">
      <dgm:prSet presAssocID="{CA3019D1-EF0F-426F-85AA-CCAB82E2DC96}" presName="sibTrans" presStyleCnt="0"/>
      <dgm:spPr/>
    </dgm:pt>
    <dgm:pt modelId="{93678731-9216-4B2D-AEC3-9BC2DC88A5F4}" type="pres">
      <dgm:prSet presAssocID="{B27AE910-9375-425D-979E-0812161B5172}" presName="composite" presStyleCnt="0"/>
      <dgm:spPr/>
    </dgm:pt>
    <dgm:pt modelId="{C6675963-3C1F-4914-A7F9-B91D09A4AA07}" type="pres">
      <dgm:prSet presAssocID="{B27AE910-9375-425D-979E-0812161B5172}" presName="rect1" presStyleLbl="b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1D0C8FAA-8DCA-4305-9B33-60B8F425F499}" type="pres">
      <dgm:prSet presAssocID="{B27AE910-9375-425D-979E-0812161B5172}" presName="wedgeRectCallout1" presStyleLbl="node1" presStyleIdx="2" presStyleCnt="5" custScaleX="154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B671F-F61D-4FED-AFCD-561C7975FCA2}" type="pres">
      <dgm:prSet presAssocID="{58B6E2D7-C74B-4EC9-9C7A-281AE847869D}" presName="sibTrans" presStyleCnt="0"/>
      <dgm:spPr/>
    </dgm:pt>
    <dgm:pt modelId="{03D36CCD-D468-4DCD-9949-86D8946CAE25}" type="pres">
      <dgm:prSet presAssocID="{8F61DF52-C176-40F3-B8AF-BD30FF71DA79}" presName="composite" presStyleCnt="0"/>
      <dgm:spPr/>
    </dgm:pt>
    <dgm:pt modelId="{39D0AFF9-A2DC-4BCA-9D7C-E0CD3C5C6B35}" type="pres">
      <dgm:prSet presAssocID="{8F61DF52-C176-40F3-B8AF-BD30FF71DA79}" presName="rect1" presStyleLbl="b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8192984E-BAA8-4F0B-83A5-FC498E5A0672}" type="pres">
      <dgm:prSet presAssocID="{8F61DF52-C176-40F3-B8AF-BD30FF71DA79}" presName="wedgeRectCallout1" presStyleLbl="node1" presStyleIdx="3" presStyleCnt="5" custScaleX="15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1CBAE-28F9-4D79-9229-9DD010BFCE3C}" type="pres">
      <dgm:prSet presAssocID="{9B5855B5-2A3F-4C6F-BA37-6777659E7585}" presName="sibTrans" presStyleCnt="0"/>
      <dgm:spPr/>
    </dgm:pt>
    <dgm:pt modelId="{E876C5F1-2173-483F-9158-9BB30C593102}" type="pres">
      <dgm:prSet presAssocID="{EBEEBC16-3D13-485F-ADEB-7A430575900C}" presName="composite" presStyleCnt="0"/>
      <dgm:spPr/>
    </dgm:pt>
    <dgm:pt modelId="{4CE7F5ED-A953-4179-A861-440487C7363A}" type="pres">
      <dgm:prSet presAssocID="{EBEEBC16-3D13-485F-ADEB-7A430575900C}" presName="rect1" presStyleLbl="bgImgPlace1" presStyleIdx="4" presStyleCnt="5" custLinFactNeighborX="1039" custLinFactNeighborY="-652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22D2DD7D-8ED3-476D-A2C0-E9FF92EA99C8}" type="pres">
      <dgm:prSet presAssocID="{EBEEBC16-3D13-485F-ADEB-7A430575900C}" presName="wedgeRectCallout1" presStyleLbl="node1" presStyleIdx="4" presStyleCnt="5" custScaleX="149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D59B0-AAC9-4785-B50B-28AC4CBB3DF0}" type="presOf" srcId="{B27AE910-9375-425D-979E-0812161B5172}" destId="{1D0C8FAA-8DCA-4305-9B33-60B8F425F499}" srcOrd="0" destOrd="0" presId="urn:microsoft.com/office/officeart/2008/layout/BendingPictureCaptionList"/>
    <dgm:cxn modelId="{A6DA7E1E-61E7-429B-8F2A-A5029B7E8C76}" srcId="{14CFEA66-40B8-4B6A-96D0-2A728C6471A4}" destId="{2098443B-E590-4874-A4DA-580F2E662D93}" srcOrd="0" destOrd="0" parTransId="{89D01356-7A58-4488-87FE-0FAAA1934E46}" sibTransId="{5C56997F-1730-4958-87CA-A187591FF481}"/>
    <dgm:cxn modelId="{C6DF4F77-6405-4667-BB8F-F14443BDD360}" type="presOf" srcId="{2098443B-E590-4874-A4DA-580F2E662D93}" destId="{5ED72482-2303-43D1-AC8E-D52078E55306}" srcOrd="0" destOrd="0" presId="urn:microsoft.com/office/officeart/2008/layout/BendingPictureCaptionList"/>
    <dgm:cxn modelId="{DE8105F0-E7AC-4638-B0FD-AD1D470F9B6C}" type="presOf" srcId="{8F61DF52-C176-40F3-B8AF-BD30FF71DA79}" destId="{8192984E-BAA8-4F0B-83A5-FC498E5A0672}" srcOrd="0" destOrd="0" presId="urn:microsoft.com/office/officeart/2008/layout/BendingPictureCaptionList"/>
    <dgm:cxn modelId="{F0AE9CA6-1B72-486C-929F-2B8D201D7747}" srcId="{14CFEA66-40B8-4B6A-96D0-2A728C6471A4}" destId="{EBEEBC16-3D13-485F-ADEB-7A430575900C}" srcOrd="4" destOrd="0" parTransId="{DC1215C8-1B65-4A2C-81F1-A11EA0A7C8D8}" sibTransId="{399B977D-8E72-41E3-A57F-1D405909AF6F}"/>
    <dgm:cxn modelId="{4BF00BA8-3635-47D0-BFBC-F70BF650D0AB}" type="presOf" srcId="{14CFEA66-40B8-4B6A-96D0-2A728C6471A4}" destId="{9F8A0E22-208B-4088-982A-6F83DFE41DA6}" srcOrd="0" destOrd="0" presId="urn:microsoft.com/office/officeart/2008/layout/BendingPictureCaptionList"/>
    <dgm:cxn modelId="{20B81B3A-E1FE-43C7-8F87-B5BB5EAFA739}" type="presOf" srcId="{EBEEBC16-3D13-485F-ADEB-7A430575900C}" destId="{22D2DD7D-8ED3-476D-A2C0-E9FF92EA99C8}" srcOrd="0" destOrd="0" presId="urn:microsoft.com/office/officeart/2008/layout/BendingPictureCaptionList"/>
    <dgm:cxn modelId="{7D887CAA-5291-4246-A184-6A016F175A2F}" srcId="{14CFEA66-40B8-4B6A-96D0-2A728C6471A4}" destId="{B27AE910-9375-425D-979E-0812161B5172}" srcOrd="2" destOrd="0" parTransId="{9197C2C6-6FE7-4C94-8013-D107E6B69FD7}" sibTransId="{58B6E2D7-C74B-4EC9-9C7A-281AE847869D}"/>
    <dgm:cxn modelId="{0FADA0D4-B6B4-4CF7-9A13-163E44BC98CE}" type="presOf" srcId="{49C1BC67-81F5-46B0-B8FA-F358AC6E5687}" destId="{8BD6782C-4BDF-48F9-B990-FD292CA14EF0}" srcOrd="0" destOrd="0" presId="urn:microsoft.com/office/officeart/2008/layout/BendingPictureCaptionList"/>
    <dgm:cxn modelId="{4B9CD932-8CEC-40D3-85AC-C1F0A8DD95CD}" srcId="{14CFEA66-40B8-4B6A-96D0-2A728C6471A4}" destId="{49C1BC67-81F5-46B0-B8FA-F358AC6E5687}" srcOrd="1" destOrd="0" parTransId="{948DF2B3-B78C-4199-8649-B2298F92C734}" sibTransId="{CA3019D1-EF0F-426F-85AA-CCAB82E2DC96}"/>
    <dgm:cxn modelId="{9BD585D5-F1B3-4F57-8F33-D3153B5EAE20}" srcId="{14CFEA66-40B8-4B6A-96D0-2A728C6471A4}" destId="{8F61DF52-C176-40F3-B8AF-BD30FF71DA79}" srcOrd="3" destOrd="0" parTransId="{85FECB58-24D1-41E4-B6AF-AAEA7AE12E21}" sibTransId="{9B5855B5-2A3F-4C6F-BA37-6777659E7585}"/>
    <dgm:cxn modelId="{A8A2AA6F-5777-47FF-B16B-4A1B4BAC1457}" type="presParOf" srcId="{9F8A0E22-208B-4088-982A-6F83DFE41DA6}" destId="{DCA496C2-0634-4892-A786-C3DA1F226ACF}" srcOrd="0" destOrd="0" presId="urn:microsoft.com/office/officeart/2008/layout/BendingPictureCaptionList"/>
    <dgm:cxn modelId="{AD2A4C03-412D-42C7-8695-D358797015DF}" type="presParOf" srcId="{DCA496C2-0634-4892-A786-C3DA1F226ACF}" destId="{1FA22E6A-6DF1-4B99-8C97-5235BB8A0865}" srcOrd="0" destOrd="0" presId="urn:microsoft.com/office/officeart/2008/layout/BendingPictureCaptionList"/>
    <dgm:cxn modelId="{C0D21B15-24B7-4DF7-A641-74421BEBFEB9}" type="presParOf" srcId="{DCA496C2-0634-4892-A786-C3DA1F226ACF}" destId="{5ED72482-2303-43D1-AC8E-D52078E55306}" srcOrd="1" destOrd="0" presId="urn:microsoft.com/office/officeart/2008/layout/BendingPictureCaptionList"/>
    <dgm:cxn modelId="{2E8C965E-751F-48E1-A0DC-95403FB46503}" type="presParOf" srcId="{9F8A0E22-208B-4088-982A-6F83DFE41DA6}" destId="{26102579-CA30-41B0-8E31-F3E1553B010F}" srcOrd="1" destOrd="0" presId="urn:microsoft.com/office/officeart/2008/layout/BendingPictureCaptionList"/>
    <dgm:cxn modelId="{6240C1DD-239C-47D7-AB60-93770E490FD2}" type="presParOf" srcId="{9F8A0E22-208B-4088-982A-6F83DFE41DA6}" destId="{DC6FE3A0-66F0-46E6-90A8-06A3030C6EB6}" srcOrd="2" destOrd="0" presId="urn:microsoft.com/office/officeart/2008/layout/BendingPictureCaptionList"/>
    <dgm:cxn modelId="{9D5F9430-8E63-4231-9D33-5F05031D65E9}" type="presParOf" srcId="{DC6FE3A0-66F0-46E6-90A8-06A3030C6EB6}" destId="{F5BAD07F-020E-49F7-8A55-9320333C2372}" srcOrd="0" destOrd="0" presId="urn:microsoft.com/office/officeart/2008/layout/BendingPictureCaptionList"/>
    <dgm:cxn modelId="{8B505CC0-0ED8-44A2-ABA9-18A12A85C4C9}" type="presParOf" srcId="{DC6FE3A0-66F0-46E6-90A8-06A3030C6EB6}" destId="{8BD6782C-4BDF-48F9-B990-FD292CA14EF0}" srcOrd="1" destOrd="0" presId="urn:microsoft.com/office/officeart/2008/layout/BendingPictureCaptionList"/>
    <dgm:cxn modelId="{EF832E86-EA3B-4AC5-A09E-44F2DF91B10D}" type="presParOf" srcId="{9F8A0E22-208B-4088-982A-6F83DFE41DA6}" destId="{568DD93B-6807-46AA-ABFE-921E745834FF}" srcOrd="3" destOrd="0" presId="urn:microsoft.com/office/officeart/2008/layout/BendingPictureCaptionList"/>
    <dgm:cxn modelId="{DFEFABBA-3009-408E-AA92-6F93BC4C2AF5}" type="presParOf" srcId="{9F8A0E22-208B-4088-982A-6F83DFE41DA6}" destId="{93678731-9216-4B2D-AEC3-9BC2DC88A5F4}" srcOrd="4" destOrd="0" presId="urn:microsoft.com/office/officeart/2008/layout/BendingPictureCaptionList"/>
    <dgm:cxn modelId="{4FA1B947-7E8D-4D61-9EEF-ECC0E2995567}" type="presParOf" srcId="{93678731-9216-4B2D-AEC3-9BC2DC88A5F4}" destId="{C6675963-3C1F-4914-A7F9-B91D09A4AA07}" srcOrd="0" destOrd="0" presId="urn:microsoft.com/office/officeart/2008/layout/BendingPictureCaptionList"/>
    <dgm:cxn modelId="{F2DD559D-694F-4333-AD1D-EC08854443EB}" type="presParOf" srcId="{93678731-9216-4B2D-AEC3-9BC2DC88A5F4}" destId="{1D0C8FAA-8DCA-4305-9B33-60B8F425F499}" srcOrd="1" destOrd="0" presId="urn:microsoft.com/office/officeart/2008/layout/BendingPictureCaptionList"/>
    <dgm:cxn modelId="{7FA68FC3-7765-4D43-8C2F-DD4372FF4C02}" type="presParOf" srcId="{9F8A0E22-208B-4088-982A-6F83DFE41DA6}" destId="{207B671F-F61D-4FED-AFCD-561C7975FCA2}" srcOrd="5" destOrd="0" presId="urn:microsoft.com/office/officeart/2008/layout/BendingPictureCaptionList"/>
    <dgm:cxn modelId="{39B2C675-1391-4148-8BF0-39A17F32F582}" type="presParOf" srcId="{9F8A0E22-208B-4088-982A-6F83DFE41DA6}" destId="{03D36CCD-D468-4DCD-9949-86D8946CAE25}" srcOrd="6" destOrd="0" presId="urn:microsoft.com/office/officeart/2008/layout/BendingPictureCaptionList"/>
    <dgm:cxn modelId="{736AAD37-3544-4AD5-BD26-714E8D413DC2}" type="presParOf" srcId="{03D36CCD-D468-4DCD-9949-86D8946CAE25}" destId="{39D0AFF9-A2DC-4BCA-9D7C-E0CD3C5C6B35}" srcOrd="0" destOrd="0" presId="urn:microsoft.com/office/officeart/2008/layout/BendingPictureCaptionList"/>
    <dgm:cxn modelId="{0D68B531-F20B-46C0-BEC2-D8DF1BE244EF}" type="presParOf" srcId="{03D36CCD-D468-4DCD-9949-86D8946CAE25}" destId="{8192984E-BAA8-4F0B-83A5-FC498E5A0672}" srcOrd="1" destOrd="0" presId="urn:microsoft.com/office/officeart/2008/layout/BendingPictureCaptionList"/>
    <dgm:cxn modelId="{210E4877-9302-4274-A83B-A56AB37683BB}" type="presParOf" srcId="{9F8A0E22-208B-4088-982A-6F83DFE41DA6}" destId="{CEA1CBAE-28F9-4D79-9229-9DD010BFCE3C}" srcOrd="7" destOrd="0" presId="urn:microsoft.com/office/officeart/2008/layout/BendingPictureCaptionList"/>
    <dgm:cxn modelId="{E4C06AF2-AB4D-48D4-A0AB-95B747C4B90D}" type="presParOf" srcId="{9F8A0E22-208B-4088-982A-6F83DFE41DA6}" destId="{E876C5F1-2173-483F-9158-9BB30C593102}" srcOrd="8" destOrd="0" presId="urn:microsoft.com/office/officeart/2008/layout/BendingPictureCaptionList"/>
    <dgm:cxn modelId="{00187E07-F1F5-410E-9B89-E48B18F942FB}" type="presParOf" srcId="{E876C5F1-2173-483F-9158-9BB30C593102}" destId="{4CE7F5ED-A953-4179-A861-440487C7363A}" srcOrd="0" destOrd="0" presId="urn:microsoft.com/office/officeart/2008/layout/BendingPictureCaptionList"/>
    <dgm:cxn modelId="{58E8F345-B0B6-4A62-A037-82A65425DB87}" type="presParOf" srcId="{E876C5F1-2173-483F-9158-9BB30C593102}" destId="{22D2DD7D-8ED3-476D-A2C0-E9FF92EA99C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34955-96DD-426B-BAB7-B29FC0FEB271}">
      <dsp:nvSpPr>
        <dsp:cNvPr id="0" name=""/>
        <dsp:cNvSpPr/>
      </dsp:nvSpPr>
      <dsp:spPr>
        <a:xfrm>
          <a:off x="0" y="225250"/>
          <a:ext cx="11428674" cy="643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Последствия лесных пожаров</a:t>
          </a:r>
          <a:endParaRPr lang="ru-RU" sz="3600" kern="1200" dirty="0"/>
        </a:p>
      </dsp:txBody>
      <dsp:txXfrm>
        <a:off x="18850" y="244100"/>
        <a:ext cx="11390974" cy="605872"/>
      </dsp:txXfrm>
    </dsp:sp>
    <dsp:sp modelId="{EEE0C705-DD64-4494-A209-86B5674E3F1A}">
      <dsp:nvSpPr>
        <dsp:cNvPr id="0" name=""/>
        <dsp:cNvSpPr/>
      </dsp:nvSpPr>
      <dsp:spPr>
        <a:xfrm>
          <a:off x="0" y="984665"/>
          <a:ext cx="643572" cy="6435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34187-9936-40AB-B7EF-B3DDDEF5D3AF}">
      <dsp:nvSpPr>
        <dsp:cNvPr id="0" name=""/>
        <dsp:cNvSpPr/>
      </dsp:nvSpPr>
      <dsp:spPr>
        <a:xfrm>
          <a:off x="682186" y="984665"/>
          <a:ext cx="10746488" cy="6435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Экономический ущерб, в 2019г. 14,4 млрд. руб. только в России</a:t>
          </a:r>
          <a:endParaRPr lang="ru-RU" sz="2200" kern="1200" dirty="0"/>
        </a:p>
      </dsp:txBody>
      <dsp:txXfrm>
        <a:off x="713608" y="1016087"/>
        <a:ext cx="10683644" cy="580728"/>
      </dsp:txXfrm>
    </dsp:sp>
    <dsp:sp modelId="{B83C07BF-AAD0-4A98-9023-B814AF40E114}">
      <dsp:nvSpPr>
        <dsp:cNvPr id="0" name=""/>
        <dsp:cNvSpPr/>
      </dsp:nvSpPr>
      <dsp:spPr>
        <a:xfrm>
          <a:off x="11156" y="1724448"/>
          <a:ext cx="621259" cy="60560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78724-15BF-4F9F-8DF4-3C84B23F5714}">
      <dsp:nvSpPr>
        <dsp:cNvPr id="0" name=""/>
        <dsp:cNvSpPr/>
      </dsp:nvSpPr>
      <dsp:spPr>
        <a:xfrm>
          <a:off x="682186" y="1705466"/>
          <a:ext cx="10746488" cy="6435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Глобальное потепление климата, таяние ледников вследствие выброса СО</a:t>
          </a:r>
          <a:r>
            <a:rPr lang="ru-RU" sz="2200" kern="1200" baseline="-25000" dirty="0" smtClean="0"/>
            <a:t>2</a:t>
          </a:r>
          <a:r>
            <a:rPr lang="ru-RU" sz="2200" kern="1200" dirty="0" smtClean="0"/>
            <a:t> и сажи</a:t>
          </a:r>
          <a:endParaRPr lang="ru-RU" sz="2200" kern="1200" dirty="0"/>
        </a:p>
      </dsp:txBody>
      <dsp:txXfrm>
        <a:off x="713608" y="1736888"/>
        <a:ext cx="10683644" cy="580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FE639-3A88-41C9-8408-B19289E9EBFA}">
      <dsp:nvSpPr>
        <dsp:cNvPr id="0" name=""/>
        <dsp:cNvSpPr/>
      </dsp:nvSpPr>
      <dsp:spPr>
        <a:xfrm>
          <a:off x="0" y="0"/>
          <a:ext cx="7057409" cy="22729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E0B52-9B1E-4546-943F-FDFC22B45C7D}">
      <dsp:nvSpPr>
        <dsp:cNvPr id="0" name=""/>
        <dsp:cNvSpPr/>
      </dsp:nvSpPr>
      <dsp:spPr>
        <a:xfrm>
          <a:off x="211722" y="303063"/>
          <a:ext cx="2073113" cy="16668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3D599-8658-4C0D-AFF1-30BF01AB2686}">
      <dsp:nvSpPr>
        <dsp:cNvPr id="0" name=""/>
        <dsp:cNvSpPr/>
      </dsp:nvSpPr>
      <dsp:spPr>
        <a:xfrm rot="10800000">
          <a:off x="211722" y="2272977"/>
          <a:ext cx="2073113" cy="27780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Длительный период обнаружения очага возгорания и низкая точность координат пожара даже со спутника</a:t>
          </a:r>
          <a:endParaRPr lang="ru-RU" sz="20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10800000">
        <a:off x="275477" y="2272977"/>
        <a:ext cx="1945603" cy="2714328"/>
      </dsp:txXfrm>
    </dsp:sp>
    <dsp:sp modelId="{962BB11E-E90B-4C18-8B96-D0F9E9EBA147}">
      <dsp:nvSpPr>
        <dsp:cNvPr id="0" name=""/>
        <dsp:cNvSpPr/>
      </dsp:nvSpPr>
      <dsp:spPr>
        <a:xfrm>
          <a:off x="2492147" y="303063"/>
          <a:ext cx="2073113" cy="16668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3133E-3AF7-4362-9990-A00B65C74C6B}">
      <dsp:nvSpPr>
        <dsp:cNvPr id="0" name=""/>
        <dsp:cNvSpPr/>
      </dsp:nvSpPr>
      <dsp:spPr>
        <a:xfrm rot="10800000">
          <a:off x="2492147" y="2272977"/>
          <a:ext cx="2073113" cy="27780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Нет обычных подъездов, плохая дорога, непроходимая тайга или болотные топи, не любая пожарная техника пройдет</a:t>
          </a:r>
          <a:endParaRPr lang="ru-RU" sz="20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10800000">
        <a:off x="2555902" y="2272977"/>
        <a:ext cx="1945603" cy="2714328"/>
      </dsp:txXfrm>
    </dsp:sp>
    <dsp:sp modelId="{A161AA40-9E0C-43A0-AC94-D5197D35B5A9}">
      <dsp:nvSpPr>
        <dsp:cNvPr id="0" name=""/>
        <dsp:cNvSpPr/>
      </dsp:nvSpPr>
      <dsp:spPr>
        <a:xfrm>
          <a:off x="4772572" y="303063"/>
          <a:ext cx="2073113" cy="16668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29179-215C-43A7-A318-3CA61DF04245}">
      <dsp:nvSpPr>
        <dsp:cNvPr id="0" name=""/>
        <dsp:cNvSpPr/>
      </dsp:nvSpPr>
      <dsp:spPr>
        <a:xfrm rot="10800000">
          <a:off x="4772572" y="2272977"/>
          <a:ext cx="2073113" cy="27780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Минерализован-</a:t>
          </a:r>
          <a:r>
            <a:rPr lang="ru-RU" sz="20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ную</a:t>
          </a: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полосу часто копают вручную, т.к. трактору не пройти или он будет слишком долго добираться до пожара</a:t>
          </a:r>
          <a:endParaRPr lang="ru-RU" sz="20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10800000">
        <a:off x="4836327" y="2272977"/>
        <a:ext cx="1945603" cy="2714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FE639-3A88-41C9-8408-B19289E9EBFA}">
      <dsp:nvSpPr>
        <dsp:cNvPr id="0" name=""/>
        <dsp:cNvSpPr/>
      </dsp:nvSpPr>
      <dsp:spPr>
        <a:xfrm>
          <a:off x="0" y="117067"/>
          <a:ext cx="4601572" cy="23290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E0B52-9B1E-4546-943F-FDFC22B45C7D}">
      <dsp:nvSpPr>
        <dsp:cNvPr id="0" name=""/>
        <dsp:cNvSpPr/>
      </dsp:nvSpPr>
      <dsp:spPr>
        <a:xfrm>
          <a:off x="139157" y="424485"/>
          <a:ext cx="2055024" cy="16581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3D599-8658-4C0D-AFF1-30BF01AB2686}">
      <dsp:nvSpPr>
        <dsp:cNvPr id="0" name=""/>
        <dsp:cNvSpPr/>
      </dsp:nvSpPr>
      <dsp:spPr>
        <a:xfrm rot="10800000">
          <a:off x="139157" y="2379204"/>
          <a:ext cx="2055024" cy="2772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Часто нужно слишком много воды, не хватает запаса, используют ручные ранцы, тушат пожар вручную. Повторные загорания</a:t>
          </a:r>
          <a:endParaRPr lang="ru-RU" sz="20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10800000">
        <a:off x="202356" y="2379204"/>
        <a:ext cx="1928626" cy="2709317"/>
      </dsp:txXfrm>
    </dsp:sp>
    <dsp:sp modelId="{962BB11E-E90B-4C18-8B96-D0F9E9EBA147}">
      <dsp:nvSpPr>
        <dsp:cNvPr id="0" name=""/>
        <dsp:cNvSpPr/>
      </dsp:nvSpPr>
      <dsp:spPr>
        <a:xfrm>
          <a:off x="2399684" y="430967"/>
          <a:ext cx="2062730" cy="16369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3133E-3AF7-4362-9990-A00B65C74C6B}">
      <dsp:nvSpPr>
        <dsp:cNvPr id="0" name=""/>
        <dsp:cNvSpPr/>
      </dsp:nvSpPr>
      <dsp:spPr>
        <a:xfrm rot="10800000">
          <a:off x="2403537" y="2371323"/>
          <a:ext cx="2055024" cy="27889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Риск гибели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или </a:t>
          </a:r>
          <a:r>
            <a:rPr lang="ru-RU" sz="2000" kern="1200" dirty="0" err="1" smtClean="0">
              <a:solidFill>
                <a:srgbClr val="002060"/>
              </a:solidFill>
              <a:latin typeface="Arial Narrow" panose="020B0606020202030204" pitchFamily="34" charset="0"/>
            </a:rPr>
            <a:t>травмирования</a:t>
          </a:r>
          <a:r>
            <a:rPr lang="ru-RU" sz="2000" kern="1200" dirty="0" smtClean="0">
              <a:solidFill>
                <a:srgbClr val="002060"/>
              </a:solidFill>
              <a:latin typeface="Arial Narrow" panose="020B0606020202030204" pitchFamily="34" charset="0"/>
            </a:rPr>
            <a:t> людей, пострадавших и пожарных</a:t>
          </a:r>
          <a:endParaRPr lang="ru-RU" sz="20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 rot="10800000">
        <a:off x="2466736" y="2371323"/>
        <a:ext cx="1928626" cy="2725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22E6A-6DF1-4B99-8C97-5235BB8A0865}">
      <dsp:nvSpPr>
        <dsp:cNvPr id="0" name=""/>
        <dsp:cNvSpPr/>
      </dsp:nvSpPr>
      <dsp:spPr>
        <a:xfrm>
          <a:off x="659399" y="2052"/>
          <a:ext cx="2679386" cy="214350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72482-2303-43D1-AC8E-D52078E55306}">
      <dsp:nvSpPr>
        <dsp:cNvPr id="0" name=""/>
        <dsp:cNvSpPr/>
      </dsp:nvSpPr>
      <dsp:spPr>
        <a:xfrm>
          <a:off x="365713" y="1931210"/>
          <a:ext cx="3454313" cy="750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видеофиксации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лесного пожара с поворотной </a:t>
          </a:r>
          <a:r>
            <a:rPr lang="ru-RU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экшн</a:t>
          </a: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- камерой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713" y="1931210"/>
        <a:ext cx="3454313" cy="750228"/>
      </dsp:txXfrm>
    </dsp:sp>
    <dsp:sp modelId="{F5BAD07F-020E-49F7-8A55-9320333C2372}">
      <dsp:nvSpPr>
        <dsp:cNvPr id="0" name=""/>
        <dsp:cNvSpPr/>
      </dsp:nvSpPr>
      <dsp:spPr>
        <a:xfrm>
          <a:off x="4264386" y="2052"/>
          <a:ext cx="2679386" cy="2143508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6782C-4BDF-48F9-B990-FD292CA14EF0}">
      <dsp:nvSpPr>
        <dsp:cNvPr id="0" name=""/>
        <dsp:cNvSpPr/>
      </dsp:nvSpPr>
      <dsp:spPr>
        <a:xfrm>
          <a:off x="4087966" y="1931210"/>
          <a:ext cx="3219783" cy="750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робота-пожарного: гусеничная тележка с широкой базой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7966" y="1931210"/>
        <a:ext cx="3219783" cy="750228"/>
      </dsp:txXfrm>
    </dsp:sp>
    <dsp:sp modelId="{C6675963-3C1F-4914-A7F9-B91D09A4AA07}">
      <dsp:nvSpPr>
        <dsp:cNvPr id="0" name=""/>
        <dsp:cNvSpPr/>
      </dsp:nvSpPr>
      <dsp:spPr>
        <a:xfrm>
          <a:off x="7984421" y="2052"/>
          <a:ext cx="2679386" cy="214350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C8FAA-8DCA-4305-9B33-60B8F425F499}">
      <dsp:nvSpPr>
        <dsp:cNvPr id="0" name=""/>
        <dsp:cNvSpPr/>
      </dsp:nvSpPr>
      <dsp:spPr>
        <a:xfrm>
          <a:off x="7575688" y="1931210"/>
          <a:ext cx="3684409" cy="750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точного обнаружения очага пожара по температуре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75688" y="1931210"/>
        <a:ext cx="3684409" cy="750228"/>
      </dsp:txXfrm>
    </dsp:sp>
    <dsp:sp modelId="{39D0AFF9-A2DC-4BCA-9D7C-E0CD3C5C6B35}">
      <dsp:nvSpPr>
        <dsp:cNvPr id="0" name=""/>
        <dsp:cNvSpPr/>
      </dsp:nvSpPr>
      <dsp:spPr>
        <a:xfrm>
          <a:off x="2457141" y="2949376"/>
          <a:ext cx="2679386" cy="214350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2984E-BAA8-4F0B-83A5-FC498E5A0672}">
      <dsp:nvSpPr>
        <dsp:cNvPr id="0" name=""/>
        <dsp:cNvSpPr/>
      </dsp:nvSpPr>
      <dsp:spPr>
        <a:xfrm>
          <a:off x="1998771" y="4878534"/>
          <a:ext cx="3783682" cy="750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тушения  огнетушащим порошком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8771" y="4878534"/>
        <a:ext cx="3783682" cy="750228"/>
      </dsp:txXfrm>
    </dsp:sp>
    <dsp:sp modelId="{4CE7F5ED-A953-4179-A861-440487C7363A}">
      <dsp:nvSpPr>
        <dsp:cNvPr id="0" name=""/>
        <dsp:cNvSpPr/>
      </dsp:nvSpPr>
      <dsp:spPr>
        <a:xfrm>
          <a:off x="6433083" y="2809620"/>
          <a:ext cx="2679386" cy="214350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2DD7D-8ED3-476D-A2C0-E9FF92EA99C8}">
      <dsp:nvSpPr>
        <dsp:cNvPr id="0" name=""/>
        <dsp:cNvSpPr/>
      </dsp:nvSpPr>
      <dsp:spPr>
        <a:xfrm>
          <a:off x="6050392" y="4878534"/>
          <a:ext cx="3576646" cy="75022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Система копания минерализованной полосы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0392" y="4878534"/>
        <a:ext cx="3576646" cy="750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3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4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3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1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4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5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7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0619-0E92-4864-9B0B-B991EF6E53F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C20A-3C9E-436D-AF82-B9288748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5901" y="0"/>
            <a:ext cx="921247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Умная система пожаротушения лесного массива </a:t>
            </a:r>
            <a:r>
              <a:rPr lang="ru-RU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базе конструктора 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LEGO </a:t>
            </a:r>
            <a:r>
              <a:rPr lang="en-US" sz="4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Minstorms</a:t>
            </a:r>
            <a:r>
              <a:rPr 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</a:t>
            </a:r>
            <a:r>
              <a:rPr lang="ru-RU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аппаратной платформы </a:t>
            </a:r>
            <a:r>
              <a:rPr 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Arduino UNO</a:t>
            </a:r>
            <a:r>
              <a:rPr lang="ru-RU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endParaRPr lang="ru-RU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8" y="633546"/>
            <a:ext cx="2382764" cy="191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71875" y="4218248"/>
            <a:ext cx="4456497" cy="153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Руснак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Александра</a:t>
            </a:r>
            <a:r>
              <a:rPr lang="en-US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, 11 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лет</a:t>
            </a:r>
            <a:endParaRPr 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Команда  «</a:t>
            </a:r>
            <a:r>
              <a:rPr lang="en-US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AntiFire</a:t>
            </a: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Клуб 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«</a:t>
            </a:r>
            <a:r>
              <a:rPr lang="en-US" sz="2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RoboCraft</a:t>
            </a:r>
            <a:r>
              <a:rPr lang="ru-RU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9560" y="6299418"/>
            <a:ext cx="2132315" cy="40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г. Тюмень, 2020г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3868"/>
          <a:stretch/>
        </p:blipFill>
        <p:spPr>
          <a:xfrm>
            <a:off x="352675" y="3051230"/>
            <a:ext cx="4842708" cy="368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4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13" y="51196"/>
            <a:ext cx="11904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Элементы Умной системы. Система точного обнаружения источника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возгорания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>Система построена на 1-м среднем моторе, 2–х датчиках цвета, 1-м гироскопическом датчике </a:t>
            </a:r>
            <a:r>
              <a:rPr lang="en-US" dirty="0"/>
              <a:t>(EV3)</a:t>
            </a:r>
            <a:r>
              <a:rPr lang="ru-RU" dirty="0" smtClean="0"/>
              <a:t> и датчике температуры и влажности </a:t>
            </a:r>
            <a:r>
              <a:rPr lang="en-US" dirty="0" smtClean="0"/>
              <a:t>(Arduino UNO)</a:t>
            </a:r>
            <a:r>
              <a:rPr lang="ru-RU" dirty="0" smtClean="0"/>
              <a:t>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Система </a:t>
            </a:r>
            <a:r>
              <a:rPr lang="ru-RU" dirty="0"/>
              <a:t>поиска очага возгорания базируется на датчике температуры и влажности </a:t>
            </a:r>
            <a:r>
              <a:rPr lang="ru-RU" dirty="0" err="1"/>
              <a:t>Arduino</a:t>
            </a:r>
            <a:r>
              <a:rPr lang="ru-RU" dirty="0"/>
              <a:t>.  Поиск-рысканье осуществляется с помощью движения этого датчика на среднем моторе. Датчик замеряет температуру воздуха и  передает сигнал - загорается синий или красный светодиод. Когда датчик обнаруживает температуру воздуха свыше 60 градусов – загорается красный светодиод</a:t>
            </a:r>
            <a:r>
              <a:rPr lang="ru-RU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Датчики цвета фиксируют цвет светодиода и дают команду гироскопическому датчику считать положение датчика температуры.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Гироскопический датчик, закрепленный на конструкции датчика температуры, считывает положение и передает команду роботу на поворот влево/вправо для движения в сторону очага пожара. </a:t>
            </a:r>
            <a:endParaRPr lang="en-US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8376283" y="3190375"/>
            <a:ext cx="3464399" cy="3544694"/>
            <a:chOff x="8376283" y="3190375"/>
            <a:chExt cx="3464399" cy="3544694"/>
          </a:xfrm>
        </p:grpSpPr>
        <p:sp>
          <p:nvSpPr>
            <p:cNvPr id="27" name="TextBox 26"/>
            <p:cNvSpPr txBox="1"/>
            <p:nvPr/>
          </p:nvSpPr>
          <p:spPr>
            <a:xfrm>
              <a:off x="9233109" y="3190375"/>
              <a:ext cx="2607573" cy="369332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Гироскопический датчик</a:t>
              </a:r>
              <a:endParaRPr lang="en-US" dirty="0" smtClean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" t="7315" r="26473" b="12791"/>
            <a:stretch/>
          </p:blipFill>
          <p:spPr>
            <a:xfrm>
              <a:off x="8376283" y="3622013"/>
              <a:ext cx="3464399" cy="31130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30" name="Прямая со стрелкой 29"/>
            <p:cNvCxnSpPr>
              <a:stCxn id="27" idx="2"/>
            </p:cNvCxnSpPr>
            <p:nvPr/>
          </p:nvCxnSpPr>
          <p:spPr>
            <a:xfrm flipH="1">
              <a:off x="9606708" y="3559707"/>
              <a:ext cx="930188" cy="17007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5886208" y="3201802"/>
            <a:ext cx="2335500" cy="3534879"/>
            <a:chOff x="5886208" y="3201802"/>
            <a:chExt cx="2335500" cy="353487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96958" y="4011931"/>
              <a:ext cx="3114000" cy="2335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331804" y="3201802"/>
              <a:ext cx="1603324" cy="369332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Датчики цвета</a:t>
              </a:r>
              <a:endParaRPr lang="en-US" dirty="0" smtClean="0"/>
            </a:p>
          </p:txBody>
        </p:sp>
        <p:cxnSp>
          <p:nvCxnSpPr>
            <p:cNvPr id="28" name="Прямая со стрелкой 27"/>
            <p:cNvCxnSpPr>
              <a:stCxn id="22" idx="2"/>
            </p:cNvCxnSpPr>
            <p:nvPr/>
          </p:nvCxnSpPr>
          <p:spPr>
            <a:xfrm flipH="1">
              <a:off x="6233770" y="3571134"/>
              <a:ext cx="899696" cy="11924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22" idx="2"/>
            </p:cNvCxnSpPr>
            <p:nvPr/>
          </p:nvCxnSpPr>
          <p:spPr>
            <a:xfrm flipH="1">
              <a:off x="6921795" y="3571134"/>
              <a:ext cx="211671" cy="5962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53287" y="3225738"/>
            <a:ext cx="5412563" cy="3521285"/>
            <a:chOff x="353287" y="3225738"/>
            <a:chExt cx="5412563" cy="352128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94"/>
            <a:stretch/>
          </p:blipFill>
          <p:spPr>
            <a:xfrm rot="5400000">
              <a:off x="2853345" y="3834518"/>
              <a:ext cx="312501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65713" y="4337163"/>
              <a:ext cx="1207125" cy="923330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Синий и </a:t>
              </a:r>
              <a:endParaRPr lang="ru-RU" dirty="0" smtClean="0"/>
            </a:p>
            <a:p>
              <a:r>
                <a:rPr lang="ru-RU" dirty="0" smtClean="0"/>
                <a:t>красный </a:t>
              </a:r>
            </a:p>
            <a:p>
              <a:r>
                <a:rPr lang="ru-RU" dirty="0" smtClean="0"/>
                <a:t>светодиод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3287" y="6131152"/>
              <a:ext cx="2274982" cy="369332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Датчик температуры </a:t>
              </a:r>
              <a:endParaRPr lang="en-US" dirty="0" smtClean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V="1">
              <a:off x="2615020" y="6298466"/>
              <a:ext cx="27265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5" idx="3"/>
            </p:cNvCxnSpPr>
            <p:nvPr/>
          </p:nvCxnSpPr>
          <p:spPr>
            <a:xfrm>
              <a:off x="1572838" y="4798828"/>
              <a:ext cx="2446269" cy="922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3287" y="3225738"/>
              <a:ext cx="1559401" cy="369332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Плата </a:t>
              </a:r>
              <a:r>
                <a:rPr lang="en-US" dirty="0" smtClean="0"/>
                <a:t>Arduino</a:t>
              </a:r>
            </a:p>
          </p:txBody>
        </p:sp>
        <p:cxnSp>
          <p:nvCxnSpPr>
            <p:cNvPr id="13" name="Прямая со стрелкой 12"/>
            <p:cNvCxnSpPr>
              <a:stCxn id="12" idx="3"/>
            </p:cNvCxnSpPr>
            <p:nvPr/>
          </p:nvCxnSpPr>
          <p:spPr>
            <a:xfrm>
              <a:off x="1912688" y="3410404"/>
              <a:ext cx="1804647" cy="10350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stCxn id="5" idx="3"/>
            </p:cNvCxnSpPr>
            <p:nvPr/>
          </p:nvCxnSpPr>
          <p:spPr>
            <a:xfrm>
              <a:off x="1572838" y="4798828"/>
              <a:ext cx="1680725" cy="10786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64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48" y="2159100"/>
            <a:ext cx="8680748" cy="465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34963" y="79771"/>
            <a:ext cx="116479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 для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точного обнаружения источника возгорания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Скетч </a:t>
            </a:r>
            <a:r>
              <a:rPr lang="ru-RU" dirty="0" err="1" smtClean="0"/>
              <a:t>Arduino</a:t>
            </a:r>
            <a:r>
              <a:rPr lang="en-US" dirty="0" smtClean="0"/>
              <a:t>: </a:t>
            </a:r>
            <a:r>
              <a:rPr lang="ru-RU" dirty="0" smtClean="0"/>
              <a:t>базируется </a:t>
            </a:r>
            <a:r>
              <a:rPr lang="ru-RU" dirty="0"/>
              <a:t>на </a:t>
            </a:r>
            <a:r>
              <a:rPr lang="ru-RU" dirty="0" smtClean="0"/>
              <a:t>показаниях датчика </a:t>
            </a:r>
            <a:r>
              <a:rPr lang="ru-RU" dirty="0"/>
              <a:t>температуры и влажности </a:t>
            </a:r>
            <a:r>
              <a:rPr lang="ru-RU" dirty="0" err="1" smtClean="0"/>
              <a:t>Arduino</a:t>
            </a:r>
            <a:r>
              <a:rPr lang="ru-RU" dirty="0" smtClean="0"/>
              <a:t> </a:t>
            </a:r>
            <a:r>
              <a:rPr lang="en-US" dirty="0" smtClean="0"/>
              <a:t>DHT11</a:t>
            </a:r>
            <a:r>
              <a:rPr lang="ru-RU" dirty="0" smtClean="0"/>
              <a:t>. Датчик </a:t>
            </a:r>
            <a:r>
              <a:rPr lang="ru-RU" dirty="0"/>
              <a:t>замеряет температуру воздуха и </a:t>
            </a:r>
            <a:r>
              <a:rPr lang="ru-RU" dirty="0" smtClean="0"/>
              <a:t>передает </a:t>
            </a:r>
            <a:r>
              <a:rPr lang="ru-RU" dirty="0"/>
              <a:t>сигнал - загорается синий или красный светодиод. Когда датчик обнаруживает температуру воздуха свыше 60 градусов – загорается красный </a:t>
            </a:r>
            <a:r>
              <a:rPr lang="ru-RU" dirty="0" smtClean="0"/>
              <a:t>светодиод, иначе горит синий.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Датчики цвета фиксируют цвет </a:t>
            </a:r>
            <a:r>
              <a:rPr lang="ru-RU" dirty="0" smtClean="0"/>
              <a:t>светодиодов </a:t>
            </a:r>
            <a:r>
              <a:rPr lang="ru-RU" dirty="0"/>
              <a:t>и дают команду гироскопическому датчику считать положение датчика </a:t>
            </a:r>
            <a:r>
              <a:rPr lang="ru-RU" dirty="0" smtClean="0"/>
              <a:t>температуры.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Гироскопический датчик считывает положение и передает команду роботу на поворот влево/вправо.</a:t>
            </a:r>
            <a:endParaRPr lang="en-US" dirty="0" smtClean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2133518"/>
            <a:ext cx="2643745" cy="4804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5421" y="2171256"/>
            <a:ext cx="1529265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Скетч </a:t>
            </a:r>
            <a:r>
              <a:rPr lang="en-US" dirty="0" smtClean="0"/>
              <a:t>Arduino</a:t>
            </a:r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 flipH="1">
            <a:off x="1864895" y="2540588"/>
            <a:ext cx="2065159" cy="2053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1417" y="2171256"/>
            <a:ext cx="6160084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Программа для среднего мотора, гироскопа и датчика цвета</a:t>
            </a:r>
            <a:endParaRPr lang="en-US" dirty="0" smtClean="0"/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 flipH="1">
            <a:off x="7811734" y="2540588"/>
            <a:ext cx="919725" cy="948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2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963" y="206356"/>
            <a:ext cx="11522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Элементы Умной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тушения  огнетушащим порошком </a:t>
            </a:r>
          </a:p>
          <a:p>
            <a:endParaRPr lang="en-US" b="1" dirty="0" smtClean="0"/>
          </a:p>
          <a:p>
            <a:r>
              <a:rPr lang="ru-RU" dirty="0" smtClean="0"/>
              <a:t>Система тушения огня построена на основе большого мотора, системы шестеренок с повышающей передачей </a:t>
            </a:r>
            <a:r>
              <a:rPr lang="en-US" dirty="0" smtClean="0"/>
              <a:t>(EV3)</a:t>
            </a:r>
            <a:r>
              <a:rPr lang="ru-RU" dirty="0" smtClean="0"/>
              <a:t> и винте </a:t>
            </a:r>
            <a:r>
              <a:rPr lang="en-US" dirty="0" smtClean="0"/>
              <a:t>D=</a:t>
            </a:r>
            <a:r>
              <a:rPr lang="ru-RU" dirty="0" smtClean="0"/>
              <a:t>5 см</a:t>
            </a:r>
            <a:r>
              <a:rPr lang="en-US" dirty="0" smtClean="0"/>
              <a:t> (</a:t>
            </a:r>
            <a:r>
              <a:rPr lang="ru-RU" dirty="0" err="1" smtClean="0"/>
              <a:t>квадрокоптер</a:t>
            </a:r>
            <a:r>
              <a:rPr lang="ru-RU" dirty="0" smtClean="0"/>
              <a:t>, </a:t>
            </a:r>
            <a:r>
              <a:rPr lang="ru-RU" dirty="0" err="1" smtClean="0"/>
              <a:t>коптеростроение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Винт расположен в пластиковой банке. В эту ёмкость засыпается огнетушащий порошок. </a:t>
            </a:r>
          </a:p>
          <a:p>
            <a:r>
              <a:rPr lang="ru-RU" dirty="0" smtClean="0"/>
              <a:t>Применение этого порошка - новейшая технология пожаротушения. Распыленный порошок прекращает доступ кислорода до поверхности возгорания,  пожар прекращается. </a:t>
            </a:r>
            <a:endParaRPr lang="en-US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407" y="3490081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/>
          <a:stretch/>
        </p:blipFill>
        <p:spPr>
          <a:xfrm rot="5400000">
            <a:off x="4481745" y="3821203"/>
            <a:ext cx="3240000" cy="257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211" y="2146050"/>
            <a:ext cx="1133475" cy="800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39" y="3500080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4963" y="3023156"/>
            <a:ext cx="3527174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Винт для </a:t>
            </a:r>
            <a:r>
              <a:rPr lang="ru-RU" dirty="0" err="1" smtClean="0"/>
              <a:t>квадрокоптера</a:t>
            </a:r>
            <a:r>
              <a:rPr lang="ru-RU" dirty="0" smtClean="0"/>
              <a:t> </a:t>
            </a:r>
            <a:r>
              <a:rPr lang="en-US" dirty="0" smtClean="0"/>
              <a:t>D=</a:t>
            </a:r>
            <a:r>
              <a:rPr lang="ru-RU" dirty="0" smtClean="0"/>
              <a:t>5см  </a:t>
            </a:r>
            <a:endParaRPr lang="en-US" dirty="0" smtClean="0"/>
          </a:p>
        </p:txBody>
      </p:sp>
      <p:cxnSp>
        <p:nvCxnSpPr>
          <p:cNvPr id="8" name="Прямая со стрелкой 7"/>
          <p:cNvCxnSpPr>
            <a:stCxn id="7" idx="2"/>
          </p:cNvCxnSpPr>
          <p:nvPr/>
        </p:nvCxnSpPr>
        <p:spPr>
          <a:xfrm>
            <a:off x="2098550" y="3392488"/>
            <a:ext cx="1315430" cy="2329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38158" y="3023156"/>
            <a:ext cx="3527174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Повышающая передача  </a:t>
            </a:r>
            <a:endParaRPr lang="en-US" dirty="0" smtClean="0"/>
          </a:p>
        </p:txBody>
      </p:sp>
      <p:cxnSp>
        <p:nvCxnSpPr>
          <p:cNvPr id="14" name="Прямая со стрелкой 13"/>
          <p:cNvCxnSpPr>
            <a:stCxn id="4" idx="1"/>
          </p:cNvCxnSpPr>
          <p:nvPr/>
        </p:nvCxnSpPr>
        <p:spPr>
          <a:xfrm flipH="1">
            <a:off x="5859379" y="3489164"/>
            <a:ext cx="242366" cy="1505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14512" y="3023156"/>
            <a:ext cx="3527174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Большой мотор</a:t>
            </a:r>
            <a:endParaRPr lang="en-US" dirty="0" smtClean="0"/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 flipH="1">
            <a:off x="9456821" y="3392488"/>
            <a:ext cx="621278" cy="650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65331" y="2396620"/>
            <a:ext cx="1958965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Программа</a:t>
            </a:r>
            <a:endParaRPr lang="en-US" dirty="0" smtClean="0"/>
          </a:p>
        </p:txBody>
      </p:sp>
      <p:cxnSp>
        <p:nvCxnSpPr>
          <p:cNvPr id="22" name="Прямая со стрелкой 21"/>
          <p:cNvCxnSpPr>
            <a:stCxn id="21" idx="3"/>
          </p:cNvCxnSpPr>
          <p:nvPr/>
        </p:nvCxnSpPr>
        <p:spPr>
          <a:xfrm>
            <a:off x="9824296" y="2581286"/>
            <a:ext cx="8839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r="3841" b="23334"/>
          <a:stretch/>
        </p:blipFill>
        <p:spPr>
          <a:xfrm>
            <a:off x="3746775" y="3869795"/>
            <a:ext cx="412515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r="3841" b="23334"/>
          <a:stretch/>
        </p:blipFill>
        <p:spPr>
          <a:xfrm>
            <a:off x="3746775" y="3864079"/>
            <a:ext cx="412515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964" y="170483"/>
            <a:ext cx="7916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Умной системы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копания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минерализованной полосы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построена на  основе большого мотора.</a:t>
            </a:r>
          </a:p>
          <a:p>
            <a:pPr lvl="0"/>
            <a:r>
              <a:rPr lang="ru-RU" i="1" dirty="0" smtClean="0"/>
              <a:t>Минерализованная </a:t>
            </a:r>
            <a:r>
              <a:rPr lang="ru-RU" i="1" dirty="0"/>
              <a:t>полоса – это защитная противопожарная полоса, создающая  барьер по поверхности земли в условиях низового пожара по направлению распространения огня для его предотвращения</a:t>
            </a:r>
            <a:r>
              <a:rPr lang="ru-RU" i="1" dirty="0" smtClean="0"/>
              <a:t>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http://serpregion.ru/im1/smena/nov/2016/august/hatun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23" y="282408"/>
            <a:ext cx="3605715" cy="2403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38" y="3864079"/>
            <a:ext cx="3840000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0957" y="3094452"/>
            <a:ext cx="1958965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Программа</a:t>
            </a:r>
            <a:endParaRPr lang="en-US" dirty="0" smtClean="0"/>
          </a:p>
        </p:txBody>
      </p: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>
            <a:off x="9679922" y="3279118"/>
            <a:ext cx="8839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43298" y="3396144"/>
            <a:ext cx="3527174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Большой мотор</a:t>
            </a:r>
            <a:endParaRPr lang="en-US" dirty="0" smtClean="0"/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 flipH="1">
            <a:off x="4896853" y="3765476"/>
            <a:ext cx="910032" cy="1889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i.mycdn.me/i?r=AzEPZsRbOZEKgBhR0XGMT1Rk-IEVdw4eIU6JMR0Ql3qM9K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7" y="2169727"/>
            <a:ext cx="3181109" cy="23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robypromoter.ru/images/segment/318_20190417054808_0001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5" y="4796420"/>
            <a:ext cx="3181109" cy="19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837" y="2817091"/>
            <a:ext cx="1362265" cy="924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38" y="3869795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s://i.mycdn.me/i?r=AzEPZsRbOZEKgBhR0XGMT1Rk-IEVdw4eIU6JMR0Ql3qM9K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7" y="2175443"/>
            <a:ext cx="3181109" cy="238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robypromoter.ru/images/segment/318_20190417054808_0001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5" y="4802136"/>
            <a:ext cx="3181109" cy="193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963" y="1087882"/>
            <a:ext cx="74911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Прототип выполнен в размерах 25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x40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см. </a:t>
            </a:r>
          </a:p>
          <a:p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Реальная система будет в 5 раз больше и </a:t>
            </a:r>
            <a:r>
              <a:rPr lang="ru-RU" sz="2000" dirty="0"/>
              <a:t>вполне может стать самой надежной и эффективной системой сохранения лесов от пожаров. </a:t>
            </a:r>
            <a:endParaRPr lang="ru-RU" dirty="0" smtClean="0"/>
          </a:p>
        </p:txBody>
      </p:sp>
      <p:pic>
        <p:nvPicPr>
          <p:cNvPr id="1030" name="Picture 6" descr="http://forest74.ru/Upload/images/P09-04-19_11.23%5b01%5d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36" y="255617"/>
            <a:ext cx="3932901" cy="242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246989"/>
            <a:ext cx="3767805" cy="249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53" y="4246989"/>
            <a:ext cx="3754798" cy="249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80" y="4246989"/>
            <a:ext cx="3930658" cy="249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34963" y="2877899"/>
            <a:ext cx="115220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1900" dirty="0" smtClean="0">
                <a:solidFill>
                  <a:srgbClr val="002060"/>
                </a:solidFill>
              </a:rPr>
              <a:t>Берегите </a:t>
            </a:r>
            <a:r>
              <a:rPr lang="ru-RU" sz="1900" dirty="0">
                <a:solidFill>
                  <a:srgbClr val="002060"/>
                </a:solidFill>
              </a:rPr>
              <a:t>лес – это лёгкие нашей </a:t>
            </a:r>
            <a:r>
              <a:rPr lang="ru-RU" sz="1900" dirty="0" smtClean="0">
                <a:solidFill>
                  <a:srgbClr val="002060"/>
                </a:solidFill>
              </a:rPr>
              <a:t>Земли, </a:t>
            </a:r>
            <a:r>
              <a:rPr lang="ru-RU" sz="1900" dirty="0">
                <a:solidFill>
                  <a:srgbClr val="002060"/>
                </a:solidFill>
              </a:rPr>
              <a:t>без которых невозможно существование на планете. Лесные пожары способны привести к ужасным необратимым последствиям, которые уже сегодня являются не далёким фантастическим будущим, а вполне возможными реалиями завтрашнего дня.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4556" y="180457"/>
            <a:ext cx="367869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23482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0737" y="1363997"/>
            <a:ext cx="4247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614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764" y="5978139"/>
            <a:ext cx="376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Сопоставимая территория стран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7745695"/>
              </p:ext>
            </p:extLst>
          </p:nvPr>
        </p:nvGraphicFramePr>
        <p:xfrm>
          <a:off x="381662" y="948221"/>
          <a:ext cx="11428675" cy="257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3542" y="86447"/>
            <a:ext cx="47811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90734"/>
              </p:ext>
            </p:extLst>
          </p:nvPr>
        </p:nvGraphicFramePr>
        <p:xfrm>
          <a:off x="648210" y="4208491"/>
          <a:ext cx="11065734" cy="115504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58862">
                  <a:extLst>
                    <a:ext uri="{9D8B030D-6E8A-4147-A177-3AD203B41FA5}">
                      <a16:colId xmlns:a16="http://schemas.microsoft.com/office/drawing/2014/main" val="3231033303"/>
                    </a:ext>
                  </a:extLst>
                </a:gridCol>
                <a:gridCol w="1030892">
                  <a:extLst>
                    <a:ext uri="{9D8B030D-6E8A-4147-A177-3AD203B41FA5}">
                      <a16:colId xmlns:a16="http://schemas.microsoft.com/office/drawing/2014/main" val="3794583649"/>
                    </a:ext>
                  </a:extLst>
                </a:gridCol>
                <a:gridCol w="1019564">
                  <a:extLst>
                    <a:ext uri="{9D8B030D-6E8A-4147-A177-3AD203B41FA5}">
                      <a16:colId xmlns:a16="http://schemas.microsoft.com/office/drawing/2014/main" val="2159441075"/>
                    </a:ext>
                  </a:extLst>
                </a:gridCol>
                <a:gridCol w="1076206">
                  <a:extLst>
                    <a:ext uri="{9D8B030D-6E8A-4147-A177-3AD203B41FA5}">
                      <a16:colId xmlns:a16="http://schemas.microsoft.com/office/drawing/2014/main" val="2574703943"/>
                    </a:ext>
                  </a:extLst>
                </a:gridCol>
                <a:gridCol w="1098863">
                  <a:extLst>
                    <a:ext uri="{9D8B030D-6E8A-4147-A177-3AD203B41FA5}">
                      <a16:colId xmlns:a16="http://schemas.microsoft.com/office/drawing/2014/main" val="1696602899"/>
                    </a:ext>
                  </a:extLst>
                </a:gridCol>
                <a:gridCol w="1064877">
                  <a:extLst>
                    <a:ext uri="{9D8B030D-6E8A-4147-A177-3AD203B41FA5}">
                      <a16:colId xmlns:a16="http://schemas.microsoft.com/office/drawing/2014/main" val="804431354"/>
                    </a:ext>
                  </a:extLst>
                </a:gridCol>
                <a:gridCol w="1030892">
                  <a:extLst>
                    <a:ext uri="{9D8B030D-6E8A-4147-A177-3AD203B41FA5}">
                      <a16:colId xmlns:a16="http://schemas.microsoft.com/office/drawing/2014/main" val="3724646731"/>
                    </a:ext>
                  </a:extLst>
                </a:gridCol>
                <a:gridCol w="985578">
                  <a:extLst>
                    <a:ext uri="{9D8B030D-6E8A-4147-A177-3AD203B41FA5}">
                      <a16:colId xmlns:a16="http://schemas.microsoft.com/office/drawing/2014/main" val="511916233"/>
                    </a:ext>
                  </a:extLst>
                </a:gridCol>
              </a:tblGrid>
              <a:tr h="8599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площадь погибших лесных насаждений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(гектаров)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лесных пожаров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05374281"/>
                  </a:ext>
                </a:extLst>
              </a:tr>
              <a:tr h="295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область, га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15 400  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8 200  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15 200  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8 800  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4 300  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6 900  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????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8600650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023" y="5564408"/>
            <a:ext cx="1131130" cy="1392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404" y="5978139"/>
            <a:ext cx="981324" cy="565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389" y="5922500"/>
            <a:ext cx="1100890" cy="836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2505" y="5823015"/>
            <a:ext cx="653228" cy="1034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3394" y="6051481"/>
            <a:ext cx="781280" cy="5613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1076" y="6049513"/>
            <a:ext cx="776080" cy="4938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48210" y="3744342"/>
            <a:ext cx="10980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Тюменская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область – 1 место на Урале, 6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-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по площади лесных пожаров в 2019 году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912925" y="610230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61" y="1176305"/>
            <a:ext cx="1151474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работы: </a:t>
            </a:r>
          </a:p>
          <a:p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прототипа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пожаротушения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очагов возгорания лесов с учетом лучших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 и новейших технологий. 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публикации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 системах лесного пожаротушения в мире.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анализ и определить плюсы и минусы существующих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систем пожаротушения разных стран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 с целью выявления самых оптимальных и эффективных систем. 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опрос-интервью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пожарными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 проблемах 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возможностях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тушении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лесных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пожаров в Тюменской области.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Разработать, сконструировать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запрограммировать систему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пожаротушения.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выводы и продумать дальнейшее использование разработки.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8415" y="212432"/>
            <a:ext cx="47478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</a:t>
            </a:r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5311" y="0"/>
            <a:ext cx="92459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 и плюсы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существующих </a:t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пожаротушения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36880" y="1927225"/>
            <a:ext cx="5809916" cy="300091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Невозможность раннего обнаружения очага возгорания, отсутствие автоматизации процесса обнаружения и определения местоположения очага </a:t>
            </a:r>
            <a:r>
              <a:rPr lang="ru-RU" sz="3500" dirty="0" smtClean="0"/>
              <a:t>возгорания</a:t>
            </a:r>
            <a:endParaRPr lang="ru-RU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С</a:t>
            </a:r>
            <a:r>
              <a:rPr lang="ru-RU" sz="3500" dirty="0" smtClean="0"/>
              <a:t>путниковый мониторинг: </a:t>
            </a:r>
            <a:r>
              <a:rPr lang="ru-RU" sz="3500" dirty="0"/>
              <a:t>большая площадь минимально обнаруживаемого очага возгорания, </a:t>
            </a:r>
            <a:r>
              <a:rPr lang="ru-RU" sz="3500" dirty="0" smtClean="0"/>
              <a:t>(от </a:t>
            </a:r>
            <a:r>
              <a:rPr lang="ru-RU" sz="3500" dirty="0"/>
              <a:t>1-го до 50 </a:t>
            </a:r>
            <a:r>
              <a:rPr lang="ru-RU" sz="3500" dirty="0" smtClean="0"/>
              <a:t>га), </a:t>
            </a:r>
            <a:r>
              <a:rPr lang="ru-RU" sz="3500" dirty="0"/>
              <a:t>невысокая периодичность получения данных (несколько раз в </a:t>
            </a:r>
            <a:r>
              <a:rPr lang="ru-RU" sz="3500" dirty="0" smtClean="0"/>
              <a:t>сутки), сильное </a:t>
            </a:r>
            <a:r>
              <a:rPr lang="ru-RU" sz="3500" dirty="0"/>
              <a:t>влияние погодных </a:t>
            </a:r>
            <a:r>
              <a:rPr lang="ru-RU" sz="3500" dirty="0" smtClean="0"/>
              <a:t>условий</a:t>
            </a:r>
            <a:endParaRPr lang="ru-RU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 smtClean="0"/>
              <a:t>Дороговизна </a:t>
            </a:r>
            <a:r>
              <a:rPr lang="ru-RU" sz="3500" dirty="0" err="1" smtClean="0"/>
              <a:t>беспилотников</a:t>
            </a:r>
            <a:r>
              <a:rPr lang="ru-RU" sz="3500" dirty="0" smtClean="0"/>
              <a:t> </a:t>
            </a:r>
            <a:r>
              <a:rPr lang="ru-RU" sz="3500" dirty="0"/>
              <a:t>в качестве инструмента обнаружения очага </a:t>
            </a:r>
            <a:r>
              <a:rPr lang="ru-RU" sz="3500" dirty="0" smtClean="0"/>
              <a:t>возгорания.</a:t>
            </a:r>
            <a:r>
              <a:rPr lang="ru-RU" dirty="0"/>
              <a:t> 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517639" y="1927225"/>
            <a:ext cx="5350309" cy="251964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dirty="0"/>
              <a:t>Спутниковый </a:t>
            </a:r>
            <a:r>
              <a:rPr lang="ru-RU" sz="3500" dirty="0" smtClean="0"/>
              <a:t>мониторинг:</a:t>
            </a:r>
            <a:r>
              <a:rPr lang="ru-RU" sz="3500" dirty="0"/>
              <a:t> автоматизация процесса получения данных, </a:t>
            </a:r>
            <a:r>
              <a:rPr lang="ru-RU" sz="3500" dirty="0" err="1"/>
              <a:t>дистанционность</a:t>
            </a:r>
            <a:r>
              <a:rPr lang="ru-RU" sz="3500" dirty="0"/>
              <a:t> способа, возможность </a:t>
            </a:r>
            <a:r>
              <a:rPr lang="ru-RU" sz="3500" dirty="0" err="1" smtClean="0"/>
              <a:t>мониторить</a:t>
            </a:r>
            <a:r>
              <a:rPr lang="ru-RU" sz="3500" dirty="0" smtClean="0"/>
              <a:t> </a:t>
            </a:r>
            <a:r>
              <a:rPr lang="ru-RU" sz="3500" dirty="0"/>
              <a:t>любые участки местности, легкий доступ к информации через сеть Интернет.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dirty="0" err="1" smtClean="0"/>
              <a:t>Беспилотники</a:t>
            </a:r>
            <a:r>
              <a:rPr lang="ru-RU" sz="3500" dirty="0" smtClean="0"/>
              <a:t> </a:t>
            </a:r>
            <a:r>
              <a:rPr lang="ru-RU" sz="3500" dirty="0"/>
              <a:t>имеют возможность мониторинга </a:t>
            </a:r>
            <a:r>
              <a:rPr lang="ru-RU" sz="3500" dirty="0" smtClean="0"/>
              <a:t>в любой </a:t>
            </a:r>
            <a:r>
              <a:rPr lang="ru-RU" sz="3500" dirty="0"/>
              <a:t>даже самой удаленной и дикой территории лесов</a:t>
            </a:r>
            <a:r>
              <a:rPr lang="ru-RU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5216" y="1323439"/>
            <a:ext cx="148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</a:rPr>
              <a:t>Минусы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8808" y="1381958"/>
            <a:ext cx="148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</a:rPr>
              <a:t>Плюсы</a:t>
            </a: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g-fotki.yandex.ru/get/5306/13765332.c/0_5cefa_2211213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14" y="4686342"/>
            <a:ext cx="3781158" cy="2098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ronography.ru/wp-content/uploads/2017/05/fire-dr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98" y="4707486"/>
            <a:ext cx="3916680" cy="205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3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553568"/>
              </p:ext>
            </p:extLst>
          </p:nvPr>
        </p:nvGraphicFramePr>
        <p:xfrm>
          <a:off x="326031" y="1472568"/>
          <a:ext cx="7057409" cy="505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9571441"/>
              </p:ext>
            </p:extLst>
          </p:nvPr>
        </p:nvGraphicFramePr>
        <p:xfrm>
          <a:off x="7246961" y="1363385"/>
          <a:ext cx="4601572" cy="516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2967" y="308196"/>
            <a:ext cx="80649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Выявленные проблемы </a:t>
            </a:r>
          </a:p>
        </p:txBody>
      </p:sp>
    </p:spTree>
    <p:extLst>
      <p:ext uri="{BB962C8B-B14F-4D97-AF65-F5344CB8AC3E}">
        <p14:creationId xmlns:p14="http://schemas.microsoft.com/office/powerpoint/2010/main" val="1971422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93" y="7031874"/>
            <a:ext cx="11023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Элементы Умной системы</a:t>
            </a:r>
            <a:r>
              <a:rPr lang="en-US" b="1" dirty="0" smtClean="0"/>
              <a:t>:</a:t>
            </a:r>
            <a:endParaRPr lang="ru-RU" b="1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   Система </a:t>
            </a:r>
            <a:r>
              <a:rPr lang="ru-RU" dirty="0" err="1" smtClean="0"/>
              <a:t>видеофиксации</a:t>
            </a:r>
            <a:r>
              <a:rPr lang="ru-RU" dirty="0" smtClean="0"/>
              <a:t> лесного пожара</a:t>
            </a:r>
            <a:r>
              <a:rPr lang="en-US" dirty="0" smtClean="0"/>
              <a:t> </a:t>
            </a:r>
            <a:r>
              <a:rPr lang="ru-RU" dirty="0" smtClean="0"/>
              <a:t>на 1 среднем моторе с камерой </a:t>
            </a:r>
            <a:r>
              <a:rPr lang="en-US" dirty="0" smtClean="0"/>
              <a:t>(EV3 </a:t>
            </a:r>
            <a:r>
              <a:rPr lang="ru-RU" dirty="0" smtClean="0"/>
              <a:t>и </a:t>
            </a:r>
            <a:r>
              <a:rPr lang="ru-RU" dirty="0" err="1" smtClean="0"/>
              <a:t>Экшн</a:t>
            </a:r>
            <a:r>
              <a:rPr lang="ru-RU" dirty="0" smtClean="0"/>
              <a:t> камера с </a:t>
            </a:r>
            <a:r>
              <a:rPr lang="en-US" dirty="0" smtClean="0"/>
              <a:t>Wi-Fi)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Система пожарного робота. База  - гусеничная тележка на 2-х больших моторах </a:t>
            </a:r>
            <a:r>
              <a:rPr lang="en-US" dirty="0" smtClean="0"/>
              <a:t>(EV3)</a:t>
            </a:r>
            <a:endParaRPr lang="ru-RU" dirty="0" smtClean="0"/>
          </a:p>
          <a:p>
            <a:r>
              <a:rPr lang="ru-RU" b="1" dirty="0" smtClean="0"/>
              <a:t>3.</a:t>
            </a:r>
            <a:r>
              <a:rPr lang="en-US" b="1" dirty="0" smtClean="0"/>
              <a:t>  </a:t>
            </a:r>
            <a:r>
              <a:rPr lang="ru-RU" dirty="0" smtClean="0"/>
              <a:t> Система обнаружения очага возгорания на 1 среднем моторе </a:t>
            </a:r>
            <a:r>
              <a:rPr lang="en-US" dirty="0" smtClean="0"/>
              <a:t>(EV3 </a:t>
            </a:r>
            <a:r>
              <a:rPr lang="ru-RU" dirty="0" smtClean="0"/>
              <a:t>и </a:t>
            </a:r>
            <a:r>
              <a:rPr lang="en-US" dirty="0" smtClean="0"/>
              <a:t>Arduino UNO)</a:t>
            </a:r>
          </a:p>
          <a:p>
            <a:r>
              <a:rPr lang="ru-RU" b="1" dirty="0" smtClean="0"/>
              <a:t>4.</a:t>
            </a:r>
            <a:r>
              <a:rPr lang="en-US" b="1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ru-RU" dirty="0" err="1" smtClean="0"/>
              <a:t>истема</a:t>
            </a:r>
            <a:r>
              <a:rPr lang="ru-RU" dirty="0" smtClean="0"/>
              <a:t> тушения огнетушащим порошком на 1 большом моторе с винтом 5,5 см</a:t>
            </a:r>
            <a:r>
              <a:rPr lang="en-US" dirty="0" smtClean="0"/>
              <a:t> (EV3)</a:t>
            </a:r>
          </a:p>
          <a:p>
            <a:r>
              <a:rPr lang="ru-RU" b="1" dirty="0" smtClean="0"/>
              <a:t>5.</a:t>
            </a:r>
            <a:r>
              <a:rPr lang="en-US" b="1" dirty="0" smtClean="0"/>
              <a:t>  </a:t>
            </a:r>
            <a:r>
              <a:rPr lang="ru-RU" dirty="0" smtClean="0"/>
              <a:t> Система копания минеральной полосы </a:t>
            </a:r>
            <a:r>
              <a:rPr lang="en-US" dirty="0" smtClean="0"/>
              <a:t>(EV3)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6303681"/>
              </p:ext>
            </p:extLst>
          </p:nvPr>
        </p:nvGraphicFramePr>
        <p:xfrm>
          <a:off x="231227" y="1227185"/>
          <a:ext cx="11625811" cy="56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227" y="-96253"/>
            <a:ext cx="11729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Умной системы пожаротушения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выявленных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 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13" y="274975"/>
            <a:ext cx="72873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обнаружения и видео фиксации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лесного пожара с поворотной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экшн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-камерой</a:t>
            </a:r>
          </a:p>
          <a:p>
            <a:r>
              <a:rPr lang="ru-RU" sz="1900" dirty="0" smtClean="0"/>
              <a:t>Система </a:t>
            </a:r>
            <a:r>
              <a:rPr lang="ru-RU" sz="1900" dirty="0" err="1" smtClean="0"/>
              <a:t>видеофиксации</a:t>
            </a:r>
            <a:r>
              <a:rPr lang="ru-RU" sz="1900" dirty="0" smtClean="0"/>
              <a:t> лесного пожара</a:t>
            </a:r>
            <a:r>
              <a:rPr lang="en-US" sz="1900" dirty="0" smtClean="0"/>
              <a:t> </a:t>
            </a:r>
            <a:r>
              <a:rPr lang="ru-RU" sz="1900" dirty="0" smtClean="0"/>
              <a:t>- вышка с автономной поворотной </a:t>
            </a:r>
            <a:r>
              <a:rPr lang="ru-RU" sz="1900" dirty="0" err="1" smtClean="0"/>
              <a:t>экшн</a:t>
            </a:r>
            <a:r>
              <a:rPr lang="ru-RU" sz="1900" dirty="0" smtClean="0"/>
              <a:t>-камерой с питанием от солнечных батарей постоянно автоматически в режиме 24/7  производит съемку лесного массива и передает потоковое видео на монитор оператора.</a:t>
            </a:r>
          </a:p>
          <a:p>
            <a:r>
              <a:rPr lang="ru-RU" sz="1900" dirty="0" smtClean="0"/>
              <a:t>Оператор</a:t>
            </a:r>
            <a:r>
              <a:rPr lang="en-US" sz="1900" dirty="0" smtClean="0"/>
              <a:t> </a:t>
            </a:r>
            <a:r>
              <a:rPr lang="ru-RU" sz="1900" dirty="0" smtClean="0"/>
              <a:t>отслеживает одномоментно несколько видео с подобных камер, выведенных на большой монитор. </a:t>
            </a:r>
          </a:p>
          <a:p>
            <a:r>
              <a:rPr lang="ru-RU" sz="1900" dirty="0" smtClean="0"/>
              <a:t>Оператор </a:t>
            </a:r>
            <a:r>
              <a:rPr lang="ru-RU" sz="1900" dirty="0"/>
              <a:t>получив данные видеосъемки, удаленно отправляет робота на тушение </a:t>
            </a:r>
            <a:r>
              <a:rPr lang="ru-RU" sz="1900" dirty="0" smtClean="0"/>
              <a:t>пожара по установленным координатам. </a:t>
            </a:r>
            <a:endParaRPr lang="ru-RU" sz="1900" dirty="0"/>
          </a:p>
          <a:p>
            <a:endParaRPr lang="en-US" sz="19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97" y="549000"/>
            <a:ext cx="431784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77" y="4042113"/>
            <a:ext cx="6192661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049087"/>
            <a:ext cx="492027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0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281" y="230655"/>
            <a:ext cx="6029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обнаружения 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видео фиксации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лесного пожара с поворотной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экшн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-камерой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выполнена с использованием конструктора </a:t>
            </a:r>
            <a:r>
              <a:rPr lang="en-US" dirty="0"/>
              <a:t>EV3: </a:t>
            </a:r>
            <a:r>
              <a:rPr lang="ru-RU" dirty="0"/>
              <a:t>п</a:t>
            </a:r>
            <a:r>
              <a:rPr lang="ru-RU" dirty="0" smtClean="0"/>
              <a:t>рограммный </a:t>
            </a:r>
            <a:r>
              <a:rPr lang="ru-RU" dirty="0"/>
              <a:t>блок, </a:t>
            </a:r>
            <a:r>
              <a:rPr lang="ru-RU" dirty="0" smtClean="0"/>
              <a:t>средний </a:t>
            </a:r>
            <a:r>
              <a:rPr lang="ru-RU" dirty="0"/>
              <a:t>мотор, д</a:t>
            </a:r>
            <a:r>
              <a:rPr lang="ru-RU" dirty="0" smtClean="0"/>
              <a:t>атчик касания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Экшн</a:t>
            </a:r>
            <a:r>
              <a:rPr lang="ru-RU" dirty="0" smtClean="0"/>
              <a:t>-камера с </a:t>
            </a:r>
            <a:r>
              <a:rPr lang="en-US" dirty="0" smtClean="0"/>
              <a:t>Wi-Fi</a:t>
            </a:r>
            <a:r>
              <a:rPr lang="ru-RU" dirty="0" smtClean="0"/>
              <a:t> модулем</a:t>
            </a:r>
            <a:r>
              <a:rPr lang="en-US" dirty="0" smtClean="0"/>
              <a:t>.</a:t>
            </a:r>
          </a:p>
          <a:p>
            <a:r>
              <a:rPr lang="ru-RU" dirty="0" smtClean="0"/>
              <a:t>Запуск производится нажатием кнопки датчика</a:t>
            </a:r>
            <a:r>
              <a:rPr lang="en-US" dirty="0" smtClean="0"/>
              <a:t> </a:t>
            </a:r>
            <a:r>
              <a:rPr lang="ru-RU" dirty="0" smtClean="0"/>
              <a:t>касания, средний мотор приводит в действие длинную ось, благодаря чему </a:t>
            </a:r>
            <a:r>
              <a:rPr lang="ru-RU" dirty="0" err="1" smtClean="0"/>
              <a:t>экшн</a:t>
            </a:r>
            <a:r>
              <a:rPr lang="ru-RU" dirty="0" smtClean="0"/>
              <a:t>-камера, установленная на двойной шестерёнке, крутится вокруг своей оси и производит фиксацию видео.</a:t>
            </a:r>
            <a:r>
              <a:rPr lang="en-US" dirty="0" smtClean="0"/>
              <a:t> </a:t>
            </a:r>
            <a:r>
              <a:rPr lang="ru-RU" dirty="0" smtClean="0"/>
              <a:t>Через </a:t>
            </a:r>
            <a:r>
              <a:rPr lang="en-US" dirty="0" smtClean="0"/>
              <a:t>Wi-Fi </a:t>
            </a:r>
            <a:r>
              <a:rPr lang="ru-RU" dirty="0" smtClean="0"/>
              <a:t>камера передает потоковое видео на монитор оператора. На кадре указывается дата и время съемки.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970340" y="224880"/>
            <a:ext cx="2426364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Фото кадров с камеры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43" y="4210325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1"/>
          <a:stretch/>
        </p:blipFill>
        <p:spPr>
          <a:xfrm>
            <a:off x="8515873" y="618749"/>
            <a:ext cx="333529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4053" y="618749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48" y="385486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6405382" y="3866247"/>
            <a:ext cx="5621539" cy="2880000"/>
            <a:chOff x="6405382" y="3866247"/>
            <a:chExt cx="5621539" cy="288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382" y="3866247"/>
              <a:ext cx="3840000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0323570" y="6071478"/>
              <a:ext cx="1703351" cy="369332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Средний мотор</a:t>
              </a:r>
              <a:endParaRPr lang="en-US" dirty="0" smtClean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 flipV="1">
              <a:off x="8234916" y="5598042"/>
              <a:ext cx="2035343" cy="6581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298693" y="5569785"/>
              <a:ext cx="1708225" cy="369332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Датчик касания</a:t>
              </a:r>
              <a:endParaRPr lang="en-US" dirty="0" smtClean="0"/>
            </a:p>
          </p:txBody>
        </p:sp>
        <p:cxnSp>
          <p:nvCxnSpPr>
            <p:cNvPr id="16" name="Прямая со стрелкой 15"/>
            <p:cNvCxnSpPr>
              <a:stCxn id="15" idx="1"/>
            </p:cNvCxnSpPr>
            <p:nvPr/>
          </p:nvCxnSpPr>
          <p:spPr>
            <a:xfrm flipH="1" flipV="1">
              <a:off x="9021726" y="4917558"/>
              <a:ext cx="1276967" cy="8368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0532493" y="4133177"/>
            <a:ext cx="1306768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Программа</a:t>
            </a:r>
            <a:endParaRPr lang="en-US" dirty="0" smtClean="0"/>
          </a:p>
        </p:txBody>
      </p:sp>
      <p:cxnSp>
        <p:nvCxnSpPr>
          <p:cNvPr id="18" name="Прямая со стрелкой 17"/>
          <p:cNvCxnSpPr>
            <a:stCxn id="17" idx="0"/>
          </p:cNvCxnSpPr>
          <p:nvPr/>
        </p:nvCxnSpPr>
        <p:spPr>
          <a:xfrm flipH="1" flipV="1">
            <a:off x="11161196" y="3815256"/>
            <a:ext cx="0" cy="317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25881" r="6426" b="25526"/>
          <a:stretch/>
        </p:blipFill>
        <p:spPr>
          <a:xfrm>
            <a:off x="9568946" y="3116217"/>
            <a:ext cx="2372145" cy="80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51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4574" r="11184" b="-2791"/>
          <a:stretch/>
        </p:blipFill>
        <p:spPr>
          <a:xfrm>
            <a:off x="338871" y="2060780"/>
            <a:ext cx="4050962" cy="30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34963" y="86390"/>
            <a:ext cx="1172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Элементы Умной системы. Система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робота-пожарного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гусеничная тележка с широкой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приводящаяся в движение с помощью двух больших моторов, что обеспечивает её быстроту и маневренность. Ориентация в пространстве происходит с помощью датчиков ультразвука, установленных возле гусениц робота.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35" y="2070779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/>
          <a:stretch/>
        </p:blipFill>
        <p:spPr>
          <a:xfrm>
            <a:off x="8291748" y="2070305"/>
            <a:ext cx="355465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63297" y="1625131"/>
            <a:ext cx="2607573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Ультразвуковой датчик</a:t>
            </a:r>
            <a:endParaRPr lang="en-US" dirty="0" smtClean="0"/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>
            <a:off x="6067084" y="1994463"/>
            <a:ext cx="408144" cy="966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1950" y="1602343"/>
            <a:ext cx="2607573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Большой мотор</a:t>
            </a:r>
            <a:endParaRPr lang="en-US" dirty="0" smtClean="0"/>
          </a:p>
        </p:txBody>
      </p:sp>
      <p:cxnSp>
        <p:nvCxnSpPr>
          <p:cNvPr id="14" name="Прямая со стрелкой 13"/>
          <p:cNvCxnSpPr>
            <a:stCxn id="13" idx="2"/>
          </p:cNvCxnSpPr>
          <p:nvPr/>
        </p:nvCxnSpPr>
        <p:spPr>
          <a:xfrm>
            <a:off x="1665737" y="1971675"/>
            <a:ext cx="237491" cy="1403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</p:cNvCxnSpPr>
          <p:nvPr/>
        </p:nvCxnSpPr>
        <p:spPr>
          <a:xfrm>
            <a:off x="1665737" y="1971675"/>
            <a:ext cx="1683519" cy="1138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38832" y="1602343"/>
            <a:ext cx="2607573" cy="3693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Гусеницы </a:t>
            </a:r>
            <a:endParaRPr lang="en-US" dirty="0" smtClean="0"/>
          </a:p>
        </p:txBody>
      </p:sp>
      <p:cxnSp>
        <p:nvCxnSpPr>
          <p:cNvPr id="26" name="Прямая со стрелкой 25"/>
          <p:cNvCxnSpPr>
            <a:stCxn id="25" idx="2"/>
          </p:cNvCxnSpPr>
          <p:nvPr/>
        </p:nvCxnSpPr>
        <p:spPr>
          <a:xfrm flipH="1">
            <a:off x="8784911" y="1971675"/>
            <a:ext cx="1757708" cy="989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2"/>
          </p:cNvCxnSpPr>
          <p:nvPr/>
        </p:nvCxnSpPr>
        <p:spPr>
          <a:xfrm>
            <a:off x="10542619" y="1971675"/>
            <a:ext cx="217530" cy="861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5" y="4325455"/>
            <a:ext cx="7633069" cy="263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334963" y="5515784"/>
            <a:ext cx="2607573" cy="64633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Программа для гусеничной тележки </a:t>
            </a:r>
            <a:endParaRPr lang="en-US" dirty="0" smtClean="0"/>
          </a:p>
        </p:txBody>
      </p:sp>
      <p:cxnSp>
        <p:nvCxnSpPr>
          <p:cNvPr id="35" name="Прямая со стрелкой 34"/>
          <p:cNvCxnSpPr>
            <a:stCxn id="34" idx="3"/>
          </p:cNvCxnSpPr>
          <p:nvPr/>
        </p:nvCxnSpPr>
        <p:spPr>
          <a:xfrm>
            <a:off x="2942536" y="5838950"/>
            <a:ext cx="7722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1079</Words>
  <Application>Microsoft Office PowerPoint</Application>
  <PresentationFormat>Широкоэкранный</PresentationFormat>
  <Paragraphs>135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marduk</dc:creator>
  <cp:lastModifiedBy>Павлова НГ</cp:lastModifiedBy>
  <cp:revision>118</cp:revision>
  <dcterms:created xsi:type="dcterms:W3CDTF">2020-05-12T13:30:54Z</dcterms:created>
  <dcterms:modified xsi:type="dcterms:W3CDTF">2020-10-02T10:13:01Z</dcterms:modified>
</cp:coreProperties>
</file>